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8" r:id="rId2"/>
  </p:sldMasterIdLst>
  <p:sldIdLst>
    <p:sldId id="256" r:id="rId3"/>
    <p:sldId id="267" r:id="rId4"/>
    <p:sldId id="265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270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96A1058-BB37-41DC-94DE-CB42865748A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9699475" y="2160589"/>
            <a:ext cx="2324458" cy="121642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73B759-1660-4210-8147-E2EF11A86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2A8F591-9D1D-4794-8AFF-B3BA880E6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D4C261-5CB6-4C4D-8D38-52F01EBB8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1A1B-BF4C-4EC1-90DF-F47825B5FE06}" type="datetimeFigureOut">
              <a:rPr lang="ru-RU" smtClean="0"/>
              <a:t>20.06.24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51E45A-98CD-43E2-9FA3-74D80A79C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F89A6D-F03F-43CC-B2E9-3AAA6E04A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BB2D-985E-4ED3-8737-A9866D121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158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0F6770-FAE0-44E7-AF42-1DD026D71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209B38-0DF6-46AC-9537-2C9C5868A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812950-7EE6-43C4-85FF-430839667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1A1B-BF4C-4EC1-90DF-F47825B5FE06}" type="datetimeFigureOut">
              <a:rPr lang="ru-RU" smtClean="0"/>
              <a:t>20.06.24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48570C-BBEF-4941-B00A-825564AA1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679A96-BC27-403B-B830-8F8C717BD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BB2D-985E-4ED3-8737-A9866D121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271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29D622-AA83-431F-A948-3E33F91B7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E81127-11D4-4498-A6E5-7794A4A30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978631-57F0-49B2-94C5-2DB37EA57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1A1B-BF4C-4EC1-90DF-F47825B5FE06}" type="datetimeFigureOut">
              <a:rPr lang="ru-RU" smtClean="0"/>
              <a:t>20.06.24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DCC0F9-EAD4-44D7-8381-4E3754FC6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41A863-41F0-4B77-B61B-49EC1310D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BB2D-985E-4ED3-8737-A9866D121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623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839CFA-B0C7-4FBE-8C01-0FD7271C2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C67855-07B4-43D5-9C37-87C4FF6F50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5D3F559-C7C6-4A47-876F-AC64D833D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9B6F4D-25EE-4EDF-B03B-5E98A0DD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1A1B-BF4C-4EC1-90DF-F47825B5FE06}" type="datetimeFigureOut">
              <a:rPr lang="ru-RU" smtClean="0"/>
              <a:t>20.06.24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CFD8A1-8455-468A-937B-F1B143E5D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2C0042-0C06-43A9-B26A-CE5BDCE7F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BB2D-985E-4ED3-8737-A9866D121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688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EA7EE9-94C0-44B3-88A4-2CEFC5051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25B903-99D8-4C4C-B5E6-7887AF9B4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14BF64-A668-41A3-8651-0C9F11BFE9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194353A-F494-4B2C-AA18-9BBEDDE2C0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3586B51-7AE9-4345-8778-0A05EB5878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199CD2D-7C72-41D4-9E57-CD0727E69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1A1B-BF4C-4EC1-90DF-F47825B5FE06}" type="datetimeFigureOut">
              <a:rPr lang="ru-RU" smtClean="0"/>
              <a:t>20.06.24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9CF971D-A0E9-4DE0-8027-1D186AB95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F27DD79-61DC-46BB-BB74-DBD890979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BB2D-985E-4ED3-8737-A9866D121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68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63E2F9-F13A-486C-9627-58979DECE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BF1A901-8061-4133-AA45-102A60F08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1A1B-BF4C-4EC1-90DF-F47825B5FE06}" type="datetimeFigureOut">
              <a:rPr lang="ru-RU" smtClean="0"/>
              <a:t>20.06.24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E46A0D7-019B-4880-892A-8A7259DB7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09E6F73-4406-4199-8033-F79A4504A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BB2D-985E-4ED3-8737-A9866D121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859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02DAEC6-4F32-4CE9-88C2-92B6F1831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1A1B-BF4C-4EC1-90DF-F47825B5FE06}" type="datetimeFigureOut">
              <a:rPr lang="ru-RU" smtClean="0"/>
              <a:t>20.06.24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BAB0C31-AF81-486A-8B40-89F6135A1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26FF6E-99B1-4C28-8786-97EDC5FB2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BB2D-985E-4ED3-8737-A9866D121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609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0F5D9-221C-40A4-ADC3-D509FFF3C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C6A8EC-6D3B-421C-BCC4-D17C9E970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C8F7CDD-C613-4518-931D-185133429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36D39D5-7D0B-43D0-8C42-DAC4F0399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1A1B-BF4C-4EC1-90DF-F47825B5FE06}" type="datetimeFigureOut">
              <a:rPr lang="ru-RU" smtClean="0"/>
              <a:t>20.06.24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6027BC-513F-4F2C-8228-4694C046F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EAF2FC-BBA2-41C5-9FB1-688262708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BB2D-985E-4ED3-8737-A9866D121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938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BC2A25-5220-41DF-A4AD-215D31AC5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94D035-7E02-4A11-87C8-2BB9FB580B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703089D-6C45-43CF-8E9E-1E8A8A38DE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EFB37F-841A-42D7-B079-73B40BF6E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1A1B-BF4C-4EC1-90DF-F47825B5FE06}" type="datetimeFigureOut">
              <a:rPr lang="ru-RU" smtClean="0"/>
              <a:t>20.06.24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8D2E43-39A2-45BD-9134-D5FD1A437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D75E88-4828-4FED-B82E-E3E675C87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BB2D-985E-4ED3-8737-A9866D121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094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CA771-666C-488F-A2ED-50D34BC03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E9A805-6A38-40A8-A988-6BF8B51B8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00B7AD-EF37-4D23-BFF8-50F09C726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1A1B-BF4C-4EC1-90DF-F47825B5FE06}" type="datetimeFigureOut">
              <a:rPr lang="ru-RU" smtClean="0"/>
              <a:t>20.06.24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03F3F1-AF3A-4724-BEB8-F76CF4156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753751-B237-4B98-9F55-51C14E1F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BB2D-985E-4ED3-8737-A9866D121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896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EE80BCC-CD33-4492-BBF8-2BBD9D17AC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1799310-48BF-40B2-AAF0-9C8D6806C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526388-44B6-4161-9905-59B808658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1A1B-BF4C-4EC1-90DF-F47825B5FE06}" type="datetimeFigureOut">
              <a:rPr lang="ru-RU" smtClean="0"/>
              <a:t>20.06.24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13F454-2186-4A5A-88F0-DE8923E7C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09A4A-8BE2-4E1A-B1FD-A917AF0AD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BB2D-985E-4ED3-8737-A9866D121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673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E6DB96-2E0C-4443-B43E-7CED84CE3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860032-1025-442D-9509-A5C4FEF3E4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48C0C8-070B-452E-A037-5ED8A7DA2B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01A1B-BF4C-4EC1-90DF-F47825B5FE06}" type="datetimeFigureOut">
              <a:rPr lang="ru-RU" smtClean="0"/>
              <a:t>20.06.24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759486-C772-4DF3-B5BF-0F160B0C9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8472A5-8757-4625-85B5-8436583AB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EBB2D-985E-4ED3-8737-A9866D121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259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6.png"/><Relationship Id="rId18" Type="http://schemas.openxmlformats.org/officeDocument/2006/relationships/image" Target="../media/image8.jpg"/><Relationship Id="rId3" Type="http://schemas.openxmlformats.org/officeDocument/2006/relationships/slide" Target="slide5.xml"/><Relationship Id="rId7" Type="http://schemas.microsoft.com/office/2007/relationships/hdphoto" Target="../media/hdphoto1.wdp"/><Relationship Id="rId12" Type="http://schemas.openxmlformats.org/officeDocument/2006/relationships/slide" Target="slide6.xml"/><Relationship Id="rId17" Type="http://schemas.openxmlformats.org/officeDocument/2006/relationships/slide" Target="slide4.xml"/><Relationship Id="rId2" Type="http://schemas.openxmlformats.org/officeDocument/2006/relationships/image" Target="../media/image1.png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.png"/><Relationship Id="rId11" Type="http://schemas.openxmlformats.org/officeDocument/2006/relationships/image" Target="../media/image5.jpg"/><Relationship Id="rId5" Type="http://schemas.openxmlformats.org/officeDocument/2006/relationships/slide" Target="slide7.xml"/><Relationship Id="rId15" Type="http://schemas.openxmlformats.org/officeDocument/2006/relationships/slide" Target="slide10.xml"/><Relationship Id="rId10" Type="http://schemas.openxmlformats.org/officeDocument/2006/relationships/slide" Target="slide9.xml"/><Relationship Id="rId19" Type="http://schemas.openxmlformats.org/officeDocument/2006/relationships/slide" Target="slide11.xml"/><Relationship Id="rId4" Type="http://schemas.openxmlformats.org/officeDocument/2006/relationships/image" Target="../media/image2.jpg"/><Relationship Id="rId9" Type="http://schemas.openxmlformats.org/officeDocument/2006/relationships/image" Target="../media/image4.jpg"/><Relationship Id="rId1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hyperlink" Target="https://youtu.be/-FBri67dKo0?si=Teke8-8RZ9pJ01sZ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11" Type="http://schemas.openxmlformats.org/officeDocument/2006/relationships/hyperlink" Target="https://youtu.be/nDqFpXl7fqI?si=lADEGHe6MJDO1OOB" TargetMode="External"/><Relationship Id="rId5" Type="http://schemas.openxmlformats.org/officeDocument/2006/relationships/image" Target="../media/image10.png"/><Relationship Id="rId10" Type="http://schemas.openxmlformats.org/officeDocument/2006/relationships/slide" Target="slide3.xml"/><Relationship Id="rId4" Type="http://schemas.openxmlformats.org/officeDocument/2006/relationships/hyperlink" Target="https://nukadeti.ru/rasskazy/pitomcy-zooparka" TargetMode="External"/><Relationship Id="rId9" Type="http://schemas.openxmlformats.org/officeDocument/2006/relationships/hyperlink" Target="https://vk.com/wall-114303222_4144" TargetMode="External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hyperlink" Target="https://www.litres.ru/book/eduard-uspenskiy/krokodil-gena-i-ego-druzya-vse-priklucheniya-37666431/chitat-onlayn/" TargetMode="Externa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youtu.be/asNLqSoJ5cE?si=caPWsqa5RdGIATWB" TargetMode="External"/><Relationship Id="rId11" Type="http://schemas.openxmlformats.org/officeDocument/2006/relationships/slide" Target="slide3.xml"/><Relationship Id="rId5" Type="http://schemas.openxmlformats.org/officeDocument/2006/relationships/image" Target="../media/image1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hyperlink" Target="https://www.litres.ru/author/eduard-uspenskiy/ob-avtore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slide" Target="slide3.xml"/><Relationship Id="rId3" Type="http://schemas.microsoft.com/office/2007/relationships/hdphoto" Target="../media/hdphoto2.wdp"/><Relationship Id="rId7" Type="http://schemas.openxmlformats.org/officeDocument/2006/relationships/image" Target="../media/image10.png"/><Relationship Id="rId12" Type="http://schemas.openxmlformats.org/officeDocument/2006/relationships/hyperlink" Target="https://youtu.be/jBvJVQ8JIHM?si=BRVdZr0xbnH621cj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nukadeti.ru/skazki/gajdar_timur_i_ego_komanda?ysclid=lvm3rdy5ag404485913" TargetMode="External"/><Relationship Id="rId11" Type="http://schemas.openxmlformats.org/officeDocument/2006/relationships/image" Target="../media/image13.svg"/><Relationship Id="rId5" Type="http://schemas.openxmlformats.org/officeDocument/2006/relationships/image" Target="../media/image19.png"/><Relationship Id="rId10" Type="http://schemas.openxmlformats.org/officeDocument/2006/relationships/image" Target="../media/image12.png"/><Relationship Id="rId4" Type="http://schemas.openxmlformats.org/officeDocument/2006/relationships/hyperlink" Target="https://biographe.ru/znamenitosti/arkadiy-gaydar/?ysclid=lvm3eqisrg376124938" TargetMode="External"/><Relationship Id="rId9" Type="http://schemas.openxmlformats.org/officeDocument/2006/relationships/hyperlink" Target="https://youtu.be/QTLzzt5PmVY?si=2JZJsKBuXfA8xfOE" TargetMode="External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23.png"/><Relationship Id="rId3" Type="http://schemas.openxmlformats.org/officeDocument/2006/relationships/hyperlink" Target="https://skazkibasni.com/sergej-kozlov-skazki" TargetMode="External"/><Relationship Id="rId7" Type="http://schemas.openxmlformats.org/officeDocument/2006/relationships/image" Target="../media/image12.png"/><Relationship Id="rId12" Type="http://schemas.openxmlformats.org/officeDocument/2006/relationships/slide" Target="slide3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utube.ru/plst/262467/" TargetMode="External"/><Relationship Id="rId11" Type="http://schemas.openxmlformats.org/officeDocument/2006/relationships/image" Target="../media/image22.png"/><Relationship Id="rId5" Type="http://schemas.openxmlformats.org/officeDocument/2006/relationships/image" Target="../media/image11.svg"/><Relationship Id="rId10" Type="http://schemas.openxmlformats.org/officeDocument/2006/relationships/hyperlink" Target="https://my.mail.ru/mail/zvs8/video/8/470.html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s://biographe.ru/znamenitosti/sergey-kozlov/" TargetMode="External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hyperlink" Target="https://azbyka.ru/fiction/prikljuchenija-chipollino-dzhanni-rodari/" TargetMode="External"/><Relationship Id="rId7" Type="http://schemas.openxmlformats.org/officeDocument/2006/relationships/image" Target="../media/image12.png"/><Relationship Id="rId12" Type="http://schemas.openxmlformats.org/officeDocument/2006/relationships/image" Target="../media/image2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youtu.be/vpxwUtGZwhM?si=6L709DHDzKhx8RrA" TargetMode="External"/><Relationship Id="rId11" Type="http://schemas.openxmlformats.org/officeDocument/2006/relationships/slide" Target="slide3.xml"/><Relationship Id="rId5" Type="http://schemas.openxmlformats.org/officeDocument/2006/relationships/image" Target="../media/image11.svg"/><Relationship Id="rId10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hyperlink" Target="https://biographe.ru/znamenitosti/janni-rodari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28.png"/><Relationship Id="rId3" Type="http://schemas.openxmlformats.org/officeDocument/2006/relationships/hyperlink" Target="https://deti-online.com/skazki/pavel-bazhov/serebryanoe-kopytce/" TargetMode="External"/><Relationship Id="rId7" Type="http://schemas.openxmlformats.org/officeDocument/2006/relationships/image" Target="../media/image12.png"/><Relationship Id="rId12" Type="http://schemas.openxmlformats.org/officeDocument/2006/relationships/slide" Target="slide3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youtu.be/fpturvWmTE4?si=kCLdzNOMkhUmB-AA" TargetMode="External"/><Relationship Id="rId11" Type="http://schemas.microsoft.com/office/2007/relationships/hdphoto" Target="../media/hdphoto3.wdp"/><Relationship Id="rId5" Type="http://schemas.openxmlformats.org/officeDocument/2006/relationships/image" Target="../media/image11.svg"/><Relationship Id="rId10" Type="http://schemas.openxmlformats.org/officeDocument/2006/relationships/image" Target="../media/image27.png"/><Relationship Id="rId4" Type="http://schemas.openxmlformats.org/officeDocument/2006/relationships/image" Target="../media/image10.png"/><Relationship Id="rId9" Type="http://schemas.openxmlformats.org/officeDocument/2006/relationships/hyperlink" Target="https://www.litres.ru/author/pavel-bazhov/ob-avtore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hyperlink" Target="https://youtu.be/MxEc7YWJCvk?si=HkpQVi-bFeaW9Z_M" TargetMode="External"/><Relationship Id="rId12" Type="http://schemas.openxmlformats.org/officeDocument/2006/relationships/image" Target="../media/image30.png"/><Relationship Id="rId2" Type="http://schemas.openxmlformats.org/officeDocument/2006/relationships/hyperlink" Target="https://www.litres.ru/author/samuil-yakovlevich-marshak/ob-avtore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svg"/><Relationship Id="rId11" Type="http://schemas.openxmlformats.org/officeDocument/2006/relationships/slide" Target="slide3.xml"/><Relationship Id="rId5" Type="http://schemas.openxmlformats.org/officeDocument/2006/relationships/image" Target="../media/image10.png"/><Relationship Id="rId10" Type="http://schemas.openxmlformats.org/officeDocument/2006/relationships/image" Target="../media/image29.png"/><Relationship Id="rId4" Type="http://schemas.openxmlformats.org/officeDocument/2006/relationships/hyperlink" Target="https://skazki.rustih.ru/samuil-marshak-dvenadcat-mesyacev/" TargetMode="External"/><Relationship Id="rId9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62DD68-9C2D-4798-824B-EF8E7FCF80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Читайте добрые книги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CDCAC3-0EA2-441F-8E11-7DB79E36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5090" y="4818584"/>
            <a:ext cx="7766936" cy="1096899"/>
          </a:xfrm>
        </p:spPr>
        <p:txBody>
          <a:bodyPr/>
          <a:lstStyle/>
          <a:p>
            <a:r>
              <a:rPr lang="ru-RU" dirty="0"/>
              <a:t>Книжную выставку подготовила</a:t>
            </a:r>
          </a:p>
          <a:p>
            <a:r>
              <a:rPr lang="ru-RU" dirty="0"/>
              <a:t>библиотекарь Гурова А.Н.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CD2AFD5E-16DE-43CE-96CD-4B010E65D3D8}"/>
              </a:ext>
            </a:extLst>
          </p:cNvPr>
          <p:cNvSpPr txBox="1">
            <a:spLocks/>
          </p:cNvSpPr>
          <p:nvPr/>
        </p:nvSpPr>
        <p:spPr>
          <a:xfrm>
            <a:off x="1754357" y="210739"/>
            <a:ext cx="7766936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Государственное казённое общеобразовательное учреждение</a:t>
            </a:r>
          </a:p>
          <a:p>
            <a:pPr algn="ctr"/>
            <a:r>
              <a:rPr lang="ru-RU" dirty="0"/>
              <a:t>специальная (коррекционная) школа-интернат</a:t>
            </a:r>
          </a:p>
          <a:p>
            <a:pPr algn="ctr"/>
            <a:r>
              <a:rPr lang="ru-RU" dirty="0"/>
              <a:t> </a:t>
            </a:r>
            <a:r>
              <a:rPr lang="ru-RU" dirty="0" err="1"/>
              <a:t>ст-цы</a:t>
            </a:r>
            <a:r>
              <a:rPr lang="ru-RU" dirty="0"/>
              <a:t> Полтавской Краснодарского края</a:t>
            </a:r>
          </a:p>
        </p:txBody>
      </p:sp>
    </p:spTree>
    <p:extLst>
      <p:ext uri="{BB962C8B-B14F-4D97-AF65-F5344CB8AC3E}">
        <p14:creationId xmlns:p14="http://schemas.microsoft.com/office/powerpoint/2010/main" val="2294704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C02AE8-2E40-4734-BEBD-FDD4416F7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Цель выставки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17E38C-BAA2-4749-85F2-111A71392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29980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Расширить представления детей о понятии «добра», об их значении в жизни каждого человека на примере произведений художественной литературы, содействовать желанию быть добрыми, справедливыми.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Рекомендованные книги для внеклассного чтения в начальной и средней школе.</a:t>
            </a:r>
          </a:p>
        </p:txBody>
      </p:sp>
    </p:spTree>
    <p:extLst>
      <p:ext uri="{BB962C8B-B14F-4D97-AF65-F5344CB8AC3E}">
        <p14:creationId xmlns:p14="http://schemas.microsoft.com/office/powerpoint/2010/main" val="2765120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575AEB8-1BEB-4FE4-B1F8-E6ED6B621F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51" t="18616" r="4835" b="7548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7294B647-5531-4739-9799-A1EF7B7D0974}"/>
              </a:ext>
            </a:extLst>
          </p:cNvPr>
          <p:cNvGrpSpPr/>
          <p:nvPr/>
        </p:nvGrpSpPr>
        <p:grpSpPr>
          <a:xfrm>
            <a:off x="4597878" y="176837"/>
            <a:ext cx="2467155" cy="2564921"/>
            <a:chOff x="4597878" y="176837"/>
            <a:chExt cx="2467155" cy="2564921"/>
          </a:xfrm>
        </p:grpSpPr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19921C40-2411-4D5D-9957-8CE19D91AA22}"/>
                </a:ext>
              </a:extLst>
            </p:cNvPr>
            <p:cNvSpPr/>
            <p:nvPr/>
          </p:nvSpPr>
          <p:spPr>
            <a:xfrm>
              <a:off x="4597878" y="176837"/>
              <a:ext cx="2467155" cy="2564921"/>
            </a:xfrm>
            <a:prstGeom prst="rect">
              <a:avLst/>
            </a:prstGeom>
            <a:solidFill>
              <a:srgbClr val="90C226"/>
            </a:solidFill>
            <a:ln w="19050" cap="rnd" cmpd="sng" algn="ctr">
              <a:solidFill>
                <a:srgbClr val="90C22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54" name="Рисунок 53">
              <a:hlinkClick r:id="rId3" action="ppaction://hlinksldjump"/>
              <a:extLst>
                <a:ext uri="{FF2B5EF4-FFF2-40B4-BE49-F238E27FC236}">
                  <a16:creationId xmlns:a16="http://schemas.microsoft.com/office/drawing/2014/main" id="{C64FC2C1-E3C4-4E09-A821-6AD49A22C8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807" t="13208" b="7170"/>
            <a:stretch/>
          </p:blipFill>
          <p:spPr>
            <a:xfrm>
              <a:off x="4748732" y="258792"/>
              <a:ext cx="2165446" cy="2365327"/>
            </a:xfrm>
            <a:prstGeom prst="rect">
              <a:avLst/>
            </a:prstGeom>
          </p:spPr>
        </p:pic>
      </p:grpSp>
      <p:sp>
        <p:nvSpPr>
          <p:cNvPr id="55" name="Заголовок 3">
            <a:extLst>
              <a:ext uri="{FF2B5EF4-FFF2-40B4-BE49-F238E27FC236}">
                <a16:creationId xmlns:a16="http://schemas.microsoft.com/office/drawing/2014/main" id="{578AEFD8-A6C4-49B0-A8CA-F9C9D00A74E7}"/>
              </a:ext>
            </a:extLst>
          </p:cNvPr>
          <p:cNvSpPr txBox="1">
            <a:spLocks/>
          </p:cNvSpPr>
          <p:nvPr/>
        </p:nvSpPr>
        <p:spPr>
          <a:xfrm>
            <a:off x="3692106" y="2940201"/>
            <a:ext cx="4033150" cy="6153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rebuchet MS" panose="020B0603020202020204"/>
                <a:ea typeface="+mj-ea"/>
                <a:cs typeface="+mj-cs"/>
              </a:rPr>
              <a:t>Книги о добре</a:t>
            </a:r>
          </a:p>
        </p:txBody>
      </p: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B46E8776-DAF1-4124-B9AD-90F417D7FF71}"/>
              </a:ext>
            </a:extLst>
          </p:cNvPr>
          <p:cNvGrpSpPr/>
          <p:nvPr/>
        </p:nvGrpSpPr>
        <p:grpSpPr>
          <a:xfrm>
            <a:off x="449416" y="3918894"/>
            <a:ext cx="2104845" cy="2831608"/>
            <a:chOff x="793630" y="3706483"/>
            <a:chExt cx="2104845" cy="2989055"/>
          </a:xfrm>
        </p:grpSpPr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5DC4CAC1-C1CB-4D3A-8A0E-E4C3AA84025B}"/>
                </a:ext>
              </a:extLst>
            </p:cNvPr>
            <p:cNvSpPr/>
            <p:nvPr/>
          </p:nvSpPr>
          <p:spPr>
            <a:xfrm>
              <a:off x="793630" y="3706483"/>
              <a:ext cx="2104845" cy="2989055"/>
            </a:xfrm>
            <a:prstGeom prst="rect">
              <a:avLst/>
            </a:prstGeom>
            <a:solidFill>
              <a:srgbClr val="90C226"/>
            </a:solidFill>
            <a:ln w="19050" cap="rnd" cmpd="sng" algn="ctr">
              <a:solidFill>
                <a:srgbClr val="90C22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58" name="Рисунок 57">
              <a:hlinkClick r:id="rId5" action="ppaction://hlinksldjump"/>
              <a:extLst>
                <a:ext uri="{FF2B5EF4-FFF2-40B4-BE49-F238E27FC236}">
                  <a16:creationId xmlns:a16="http://schemas.microsoft.com/office/drawing/2014/main" id="{89D0F6C7-4C96-43E4-AB78-EBD5017C60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9938" t="2578" r="9021" b="2578"/>
            <a:stretch/>
          </p:blipFill>
          <p:spPr>
            <a:xfrm>
              <a:off x="969600" y="3863931"/>
              <a:ext cx="1752904" cy="2735277"/>
            </a:xfrm>
            <a:prstGeom prst="rect">
              <a:avLst/>
            </a:prstGeom>
          </p:spPr>
        </p:pic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E8A3557F-0C63-409A-8173-1B3EFE8FF15C}"/>
              </a:ext>
            </a:extLst>
          </p:cNvPr>
          <p:cNvGrpSpPr/>
          <p:nvPr/>
        </p:nvGrpSpPr>
        <p:grpSpPr>
          <a:xfrm>
            <a:off x="3253001" y="3933270"/>
            <a:ext cx="2104845" cy="2817232"/>
            <a:chOff x="3853132" y="3863930"/>
            <a:chExt cx="2104845" cy="2817232"/>
          </a:xfrm>
        </p:grpSpPr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9A4DAA37-2605-49A3-97E2-037AB7D41EE5}"/>
                </a:ext>
              </a:extLst>
            </p:cNvPr>
            <p:cNvSpPr/>
            <p:nvPr/>
          </p:nvSpPr>
          <p:spPr>
            <a:xfrm>
              <a:off x="3853132" y="3863930"/>
              <a:ext cx="2104845" cy="2817232"/>
            </a:xfrm>
            <a:prstGeom prst="rect">
              <a:avLst/>
            </a:prstGeom>
            <a:solidFill>
              <a:srgbClr val="90C226"/>
            </a:solidFill>
            <a:ln w="19050" cap="rnd" cmpd="sng" algn="ctr">
              <a:solidFill>
                <a:srgbClr val="90C22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61" name="Рисунок 60">
              <a:hlinkClick r:id="rId8" action="ppaction://hlinksldjump"/>
              <a:extLst>
                <a:ext uri="{FF2B5EF4-FFF2-40B4-BE49-F238E27FC236}">
                  <a16:creationId xmlns:a16="http://schemas.microsoft.com/office/drawing/2014/main" id="{EDDE4224-F1F5-447C-BB7F-A1F43E02C0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5179" t="936" r="8500" b="11642"/>
            <a:stretch/>
          </p:blipFill>
          <p:spPr>
            <a:xfrm rot="16200000">
              <a:off x="3661281" y="4354956"/>
              <a:ext cx="2416099" cy="1835179"/>
            </a:xfrm>
            <a:prstGeom prst="rect">
              <a:avLst/>
            </a:prstGeom>
          </p:spPr>
        </p:pic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3E86E770-8DAB-4DD2-873B-140F140D9567}"/>
              </a:ext>
            </a:extLst>
          </p:cNvPr>
          <p:cNvGrpSpPr/>
          <p:nvPr/>
        </p:nvGrpSpPr>
        <p:grpSpPr>
          <a:xfrm>
            <a:off x="6056586" y="3971762"/>
            <a:ext cx="2104845" cy="2817232"/>
            <a:chOff x="7001773" y="3863929"/>
            <a:chExt cx="2104845" cy="2817232"/>
          </a:xfrm>
        </p:grpSpPr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7E3ED985-F5CB-49F4-920E-2B13FF329D3F}"/>
                </a:ext>
              </a:extLst>
            </p:cNvPr>
            <p:cNvSpPr/>
            <p:nvPr/>
          </p:nvSpPr>
          <p:spPr>
            <a:xfrm>
              <a:off x="7001773" y="3863929"/>
              <a:ext cx="2104845" cy="2817232"/>
            </a:xfrm>
            <a:prstGeom prst="rect">
              <a:avLst/>
            </a:prstGeom>
            <a:solidFill>
              <a:srgbClr val="90C226"/>
            </a:solidFill>
            <a:ln w="19050" cap="rnd" cmpd="sng" algn="ctr">
              <a:solidFill>
                <a:srgbClr val="90C22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64" name="Рисунок 63">
              <a:hlinkClick r:id="rId10" action="ppaction://hlinksldjump"/>
              <a:extLst>
                <a:ext uri="{FF2B5EF4-FFF2-40B4-BE49-F238E27FC236}">
                  <a16:creationId xmlns:a16="http://schemas.microsoft.com/office/drawing/2014/main" id="{DACB30EB-3627-420D-9E24-26293786A6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4106" t="6946" r="11690" b="1796"/>
            <a:stretch/>
          </p:blipFill>
          <p:spPr>
            <a:xfrm>
              <a:off x="7155609" y="3933098"/>
              <a:ext cx="1797171" cy="2596941"/>
            </a:xfrm>
            <a:prstGeom prst="rect">
              <a:avLst/>
            </a:prstGeom>
          </p:spPr>
        </p:pic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07A7515A-176D-4774-AE35-FF532C5BE77D}"/>
              </a:ext>
            </a:extLst>
          </p:cNvPr>
          <p:cNvGrpSpPr/>
          <p:nvPr/>
        </p:nvGrpSpPr>
        <p:grpSpPr>
          <a:xfrm>
            <a:off x="8161431" y="329212"/>
            <a:ext cx="2291750" cy="2831607"/>
            <a:chOff x="8459637" y="284670"/>
            <a:chExt cx="2104845" cy="2709402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AC7C9837-8AD9-4FEF-BA01-5DFBC077D164}"/>
                </a:ext>
              </a:extLst>
            </p:cNvPr>
            <p:cNvSpPr/>
            <p:nvPr/>
          </p:nvSpPr>
          <p:spPr>
            <a:xfrm>
              <a:off x="8459637" y="284670"/>
              <a:ext cx="2104845" cy="2709402"/>
            </a:xfrm>
            <a:prstGeom prst="rect">
              <a:avLst/>
            </a:prstGeom>
            <a:solidFill>
              <a:srgbClr val="90C226"/>
            </a:solidFill>
            <a:ln w="19050" cap="rnd" cmpd="sng" algn="ctr">
              <a:solidFill>
                <a:srgbClr val="90C22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67" name="Рисунок 66">
              <a:hlinkClick r:id="rId12" action="ppaction://hlinksldjump"/>
              <a:extLst>
                <a:ext uri="{FF2B5EF4-FFF2-40B4-BE49-F238E27FC236}">
                  <a16:creationId xmlns:a16="http://schemas.microsoft.com/office/drawing/2014/main" id="{74B79DF3-3E45-454B-B792-737ED1478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8100" t="2118" r="9184" b="2579"/>
            <a:stretch/>
          </p:blipFill>
          <p:spPr>
            <a:xfrm>
              <a:off x="8678240" y="352332"/>
              <a:ext cx="1630326" cy="2504537"/>
            </a:xfrm>
            <a:prstGeom prst="rect">
              <a:avLst/>
            </a:prstGeom>
          </p:spPr>
        </p:pic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67EAEF6F-2DBF-4C2D-ACDB-D3B2988A1115}"/>
              </a:ext>
            </a:extLst>
          </p:cNvPr>
          <p:cNvGrpSpPr/>
          <p:nvPr/>
        </p:nvGrpSpPr>
        <p:grpSpPr>
          <a:xfrm>
            <a:off x="8860171" y="3957387"/>
            <a:ext cx="2291750" cy="2831607"/>
            <a:chOff x="9890218" y="3986136"/>
            <a:chExt cx="2104845" cy="2709402"/>
          </a:xfrm>
        </p:grpSpPr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id="{1D73EE9D-239D-4BA6-B496-C5D88117C106}"/>
                </a:ext>
              </a:extLst>
            </p:cNvPr>
            <p:cNvSpPr/>
            <p:nvPr/>
          </p:nvSpPr>
          <p:spPr>
            <a:xfrm>
              <a:off x="9890218" y="3986136"/>
              <a:ext cx="2104845" cy="2709402"/>
            </a:xfrm>
            <a:prstGeom prst="rect">
              <a:avLst/>
            </a:prstGeom>
            <a:solidFill>
              <a:srgbClr val="90C226"/>
            </a:solidFill>
            <a:ln w="19050" cap="rnd" cmpd="sng" algn="ctr">
              <a:solidFill>
                <a:srgbClr val="90C22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70" name="Рисунок 69">
              <a:hlinkClick r:id="rId15" action="ppaction://hlinksldjump"/>
              <a:extLst>
                <a:ext uri="{FF2B5EF4-FFF2-40B4-BE49-F238E27FC236}">
                  <a16:creationId xmlns:a16="http://schemas.microsoft.com/office/drawing/2014/main" id="{AFD89952-7C80-49CD-BCE3-A56AA1686F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3696" t="3830" r="5780" b="4322"/>
            <a:stretch/>
          </p:blipFill>
          <p:spPr>
            <a:xfrm>
              <a:off x="10068834" y="4168056"/>
              <a:ext cx="1777945" cy="2405274"/>
            </a:xfrm>
            <a:prstGeom prst="rect">
              <a:avLst/>
            </a:prstGeom>
          </p:spPr>
        </p:pic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A5715B0C-19B8-4D20-96D5-7A490A5905D5}"/>
              </a:ext>
            </a:extLst>
          </p:cNvPr>
          <p:cNvGrpSpPr/>
          <p:nvPr/>
        </p:nvGrpSpPr>
        <p:grpSpPr>
          <a:xfrm>
            <a:off x="793630" y="253717"/>
            <a:ext cx="2104845" cy="2989055"/>
            <a:chOff x="793630" y="258792"/>
            <a:chExt cx="2104845" cy="2989055"/>
          </a:xfrm>
        </p:grpSpPr>
        <p:sp>
          <p:nvSpPr>
            <p:cNvPr id="72" name="Прямоугольник 71">
              <a:extLst>
                <a:ext uri="{FF2B5EF4-FFF2-40B4-BE49-F238E27FC236}">
                  <a16:creationId xmlns:a16="http://schemas.microsoft.com/office/drawing/2014/main" id="{BA94068C-1D2E-4F70-BF3B-9C46336B6D98}"/>
                </a:ext>
              </a:extLst>
            </p:cNvPr>
            <p:cNvSpPr/>
            <p:nvPr/>
          </p:nvSpPr>
          <p:spPr>
            <a:xfrm>
              <a:off x="793630" y="258792"/>
              <a:ext cx="2104845" cy="2989055"/>
            </a:xfrm>
            <a:prstGeom prst="rect">
              <a:avLst/>
            </a:prstGeom>
            <a:solidFill>
              <a:srgbClr val="90C226"/>
            </a:solidFill>
            <a:ln w="19050" cap="rnd" cmpd="sng" algn="ctr">
              <a:solidFill>
                <a:srgbClr val="90C22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73" name="Рисунок 72">
              <a:hlinkClick r:id="rId17" action="ppaction://hlinksldjump"/>
              <a:extLst>
                <a:ext uri="{FF2B5EF4-FFF2-40B4-BE49-F238E27FC236}">
                  <a16:creationId xmlns:a16="http://schemas.microsoft.com/office/drawing/2014/main" id="{998E6C1B-1A2F-4FAC-BE01-4F755276E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/>
            <a:srcRect l="5921" t="9335" r="3430" b="10966"/>
            <a:stretch/>
          </p:blipFill>
          <p:spPr>
            <a:xfrm rot="16200000">
              <a:off x="450729" y="864797"/>
              <a:ext cx="2773393" cy="1828800"/>
            </a:xfrm>
            <a:prstGeom prst="rect">
              <a:avLst/>
            </a:prstGeom>
          </p:spPr>
        </p:pic>
      </p:grpSp>
      <p:sp>
        <p:nvSpPr>
          <p:cNvPr id="74" name="Управляющая кнопка: &quot;В конец&quot; 73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id="{692B2558-6D3D-4887-9C35-13136C126A82}"/>
              </a:ext>
            </a:extLst>
          </p:cNvPr>
          <p:cNvSpPr/>
          <p:nvPr/>
        </p:nvSpPr>
        <p:spPr>
          <a:xfrm>
            <a:off x="11455879" y="6254151"/>
            <a:ext cx="621102" cy="496351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Стрелка: вправо 75">
            <a:hlinkClick r:id="rId19" action="ppaction://hlinksldjump"/>
            <a:extLst>
              <a:ext uri="{FF2B5EF4-FFF2-40B4-BE49-F238E27FC236}">
                <a16:creationId xmlns:a16="http://schemas.microsoft.com/office/drawing/2014/main" id="{1079139A-A44D-4A62-8DBB-E3DD06AB6FA7}"/>
              </a:ext>
            </a:extLst>
          </p:cNvPr>
          <p:cNvSpPr/>
          <p:nvPr/>
        </p:nvSpPr>
        <p:spPr>
          <a:xfrm>
            <a:off x="11455879" y="5598543"/>
            <a:ext cx="621102" cy="427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625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C3E19B-3DC3-4707-A1B7-22ABB9DB3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462" y="212754"/>
            <a:ext cx="4693376" cy="632604"/>
          </a:xfrm>
        </p:spPr>
        <p:txBody>
          <a:bodyPr>
            <a:normAutofit fontScale="90000"/>
          </a:bodyPr>
          <a:lstStyle/>
          <a:p>
            <a:r>
              <a:rPr lang="ru-RU" dirty="0"/>
              <a:t>Питомцы зоопарка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7F1C666-D8A4-4AA3-B30E-E7DCC35D2A4E}"/>
              </a:ext>
            </a:extLst>
          </p:cNvPr>
          <p:cNvGrpSpPr/>
          <p:nvPr/>
        </p:nvGrpSpPr>
        <p:grpSpPr>
          <a:xfrm>
            <a:off x="333592" y="488835"/>
            <a:ext cx="3237502" cy="4680000"/>
            <a:chOff x="793630" y="258792"/>
            <a:chExt cx="2104845" cy="2989055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F875924A-7F35-42E5-8F9A-238CF718C643}"/>
                </a:ext>
              </a:extLst>
            </p:cNvPr>
            <p:cNvSpPr/>
            <p:nvPr/>
          </p:nvSpPr>
          <p:spPr>
            <a:xfrm>
              <a:off x="793630" y="258792"/>
              <a:ext cx="2104845" cy="29890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F444F491-69BD-4956-98A0-2E328B0CBD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921" t="9335" r="3430" b="10966"/>
            <a:stretch/>
          </p:blipFill>
          <p:spPr>
            <a:xfrm rot="16200000">
              <a:off x="450729" y="864797"/>
              <a:ext cx="2773393" cy="182880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5B6CE09-D7AA-4A8D-83DD-381E372B55B3}"/>
              </a:ext>
            </a:extLst>
          </p:cNvPr>
          <p:cNvSpPr txBox="1"/>
          <p:nvPr/>
        </p:nvSpPr>
        <p:spPr>
          <a:xfrm>
            <a:off x="3838648" y="824132"/>
            <a:ext cx="59528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Чаплина, В. В. Питомцы зоопарка / В. В. Чаплина ; художник Е. Подколзин. –  Москва : Стрекоза,  2007. – 64 с. : ил. – (Библиотека школьника). - ISBN  978-5-9951-1331-7. – Текст : непосредственный.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D41D47-8AB7-4FCF-A394-DCDB60821CBF}"/>
              </a:ext>
            </a:extLst>
          </p:cNvPr>
          <p:cNvSpPr txBox="1"/>
          <p:nvPr/>
        </p:nvSpPr>
        <p:spPr>
          <a:xfrm>
            <a:off x="3838648" y="2675533"/>
            <a:ext cx="57193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    Рассказы известной писательницы-натуралиста Веры </a:t>
            </a:r>
            <a:r>
              <a:rPr lang="ru-RU" sz="2000" dirty="0" err="1"/>
              <a:t>Чаплиной</a:t>
            </a:r>
            <a:r>
              <a:rPr lang="ru-RU" sz="2000" dirty="0"/>
              <a:t>, много лет работавшей в Московском зоопарке, о ее многочисленных питомцах. Иллюстрации В. Бастрыкина. В серию «Внеклассное чтение» вошли произведения из списка литературы, рекомендованной для внеклассного чтения в начальной и средней школе.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36F259-AC67-45D7-BB30-B99665CF67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76" t="13081" r="13172" b="20504"/>
          <a:stretch/>
        </p:blipFill>
        <p:spPr>
          <a:xfrm>
            <a:off x="10093070" y="119032"/>
            <a:ext cx="1923526" cy="2554545"/>
          </a:xfrm>
          <a:prstGeom prst="rect">
            <a:avLst/>
          </a:prstGeom>
        </p:spPr>
      </p:pic>
      <p:pic>
        <p:nvPicPr>
          <p:cNvPr id="10" name="Рисунок 9" descr="Книги">
            <a:hlinkClick r:id="rId4"/>
            <a:extLst>
              <a:ext uri="{FF2B5EF4-FFF2-40B4-BE49-F238E27FC236}">
                <a16:creationId xmlns:a16="http://schemas.microsoft.com/office/drawing/2014/main" id="{787CE4D1-F968-4054-AB7E-4E75554A1A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9049" y="5861684"/>
            <a:ext cx="914400" cy="914400"/>
          </a:xfrm>
          <a:prstGeom prst="rect">
            <a:avLst/>
          </a:prstGeom>
        </p:spPr>
      </p:pic>
      <p:pic>
        <p:nvPicPr>
          <p:cNvPr id="12" name="Рисунок 11" descr="Видеокамера">
            <a:extLst>
              <a:ext uri="{FF2B5EF4-FFF2-40B4-BE49-F238E27FC236}">
                <a16:creationId xmlns:a16="http://schemas.microsoft.com/office/drawing/2014/main" id="{350E54E1-7FEE-45D5-86E8-B4E3A92F85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97961" y="5719313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670B35D-1E5C-48F6-89AB-7F1F47D43EBC}"/>
              </a:ext>
            </a:extLst>
          </p:cNvPr>
          <p:cNvSpPr txBox="1"/>
          <p:nvPr/>
        </p:nvSpPr>
        <p:spPr>
          <a:xfrm>
            <a:off x="9943447" y="2828835"/>
            <a:ext cx="2248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Чаплина 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Вера Васильевна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7" name="Управляющая кнопка: &quot;На главную&quot; 16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21E4C1DE-C9F2-4BD4-9E69-E1C2D199FF9E}"/>
              </a:ext>
            </a:extLst>
          </p:cNvPr>
          <p:cNvSpPr/>
          <p:nvPr/>
        </p:nvSpPr>
        <p:spPr>
          <a:xfrm>
            <a:off x="11197087" y="6176513"/>
            <a:ext cx="819509" cy="57749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7659CB-7A81-4EB5-BA13-73971F02D620}"/>
              </a:ext>
            </a:extLst>
          </p:cNvPr>
          <p:cNvSpPr txBox="1"/>
          <p:nvPr/>
        </p:nvSpPr>
        <p:spPr>
          <a:xfrm>
            <a:off x="2776757" y="5861684"/>
            <a:ext cx="33192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 лесной чаще</a:t>
            </a:r>
            <a:endParaRPr lang="ru-RU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Лесные путешественники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5642446-6C36-48D8-A776-01393A9985A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84965" y="5257669"/>
            <a:ext cx="914400" cy="99303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6F1855F-9F2A-4213-8866-2B13DB4639F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99815" y="5925873"/>
            <a:ext cx="796977" cy="85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80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21030-4A8D-4523-B177-F9ADABC5F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1275" y="49480"/>
            <a:ext cx="9084222" cy="460075"/>
          </a:xfrm>
        </p:spPr>
        <p:txBody>
          <a:bodyPr>
            <a:normAutofit fontScale="90000"/>
          </a:bodyPr>
          <a:lstStyle/>
          <a:p>
            <a:r>
              <a:rPr lang="ru-RU" dirty="0"/>
              <a:t>Крокодил Гена и его друзья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E0A7E8C-3483-4EC7-B423-2F7A3FD012D5}"/>
              </a:ext>
            </a:extLst>
          </p:cNvPr>
          <p:cNvGrpSpPr/>
          <p:nvPr/>
        </p:nvGrpSpPr>
        <p:grpSpPr>
          <a:xfrm>
            <a:off x="390449" y="864080"/>
            <a:ext cx="3356701" cy="4311602"/>
            <a:chOff x="4597878" y="176837"/>
            <a:chExt cx="2467155" cy="2564921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862D9E7D-3AF3-4BB0-8D5C-CEE009416D8C}"/>
                </a:ext>
              </a:extLst>
            </p:cNvPr>
            <p:cNvSpPr/>
            <p:nvPr/>
          </p:nvSpPr>
          <p:spPr>
            <a:xfrm>
              <a:off x="4597878" y="176837"/>
              <a:ext cx="2467155" cy="256492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6C0E02E4-74E9-437B-A98F-0EF60FC285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07" t="13208" b="7170"/>
            <a:stretch/>
          </p:blipFill>
          <p:spPr>
            <a:xfrm>
              <a:off x="4748732" y="258792"/>
              <a:ext cx="2165446" cy="2365327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3487570-5349-4316-B6B7-548492B9E188}"/>
              </a:ext>
            </a:extLst>
          </p:cNvPr>
          <p:cNvSpPr txBox="1"/>
          <p:nvPr/>
        </p:nvSpPr>
        <p:spPr>
          <a:xfrm>
            <a:off x="4128292" y="947585"/>
            <a:ext cx="56629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Успенский, Э. Н. Крокодил Гена и его друзья / Э. Н. Успенский . –  Москва : Самовар,  1995. – 175 с. : ил. - ISBN  5—85066—011—9. – Текст : непосредственный.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E135A87-2908-4B72-A93C-90E3BB00F4ED}"/>
              </a:ext>
            </a:extLst>
          </p:cNvPr>
          <p:cNvSpPr/>
          <p:nvPr/>
        </p:nvSpPr>
        <p:spPr>
          <a:xfrm>
            <a:off x="4128292" y="2688578"/>
            <a:ext cx="550583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D0C22"/>
                </a:solidFill>
                <a:latin typeface="Trebuchet MS" panose="020B0603020202020204" pitchFamily="34" charset="0"/>
              </a:rPr>
              <a:t>В этой книге юные читатели найдут замечательную сказочную повесть Э. Успенского о том, как очень одинокий крокодил по имени Гена нашёл настоящих друзей. Среди них Чебурашка — непонятный зверёк из Африки, который приплыл на корабле в ящике с апельсинами, девочка Галя, собачка </a:t>
            </a:r>
            <a:r>
              <a:rPr lang="ru-RU" sz="2000" dirty="0" err="1">
                <a:solidFill>
                  <a:srgbClr val="0D0C22"/>
                </a:solidFill>
                <a:latin typeface="Trebuchet MS" panose="020B0603020202020204" pitchFamily="34" charset="0"/>
              </a:rPr>
              <a:t>Тобик</a:t>
            </a:r>
            <a:r>
              <a:rPr lang="ru-RU" sz="2000" dirty="0">
                <a:solidFill>
                  <a:srgbClr val="0D0C22"/>
                </a:solidFill>
                <a:latin typeface="Trebuchet MS" panose="020B0603020202020204" pitchFamily="34" charset="0"/>
              </a:rPr>
              <a:t>, лев </a:t>
            </a:r>
            <a:r>
              <a:rPr lang="ru-RU" sz="2000" dirty="0" err="1">
                <a:solidFill>
                  <a:srgbClr val="0D0C22"/>
                </a:solidFill>
                <a:latin typeface="Trebuchet MS" panose="020B0603020202020204" pitchFamily="34" charset="0"/>
              </a:rPr>
              <a:t>Чандр</a:t>
            </a:r>
            <a:r>
              <a:rPr lang="ru-RU" sz="2000" dirty="0">
                <a:solidFill>
                  <a:srgbClr val="0D0C22"/>
                </a:solidFill>
                <a:latin typeface="Trebuchet MS" panose="020B0603020202020204" pitchFamily="34" charset="0"/>
              </a:rPr>
              <a:t> и многие другие. И всё бы хорошо, но вредная старуха Шапокляк со своей дрессированной крысой Лариской подстраивает им разные пакости. </a:t>
            </a:r>
            <a:endParaRPr lang="ru-RU" sz="2000" dirty="0">
              <a:latin typeface="Trebuchet MS" panose="020B0603020202020204" pitchFamily="34" charset="0"/>
            </a:endParaRPr>
          </a:p>
        </p:txBody>
      </p:sp>
      <p:pic>
        <p:nvPicPr>
          <p:cNvPr id="9" name="Рисунок 8" descr="Книги">
            <a:hlinkClick r:id="rId3"/>
            <a:extLst>
              <a:ext uri="{FF2B5EF4-FFF2-40B4-BE49-F238E27FC236}">
                <a16:creationId xmlns:a16="http://schemas.microsoft.com/office/drawing/2014/main" id="{3064F0C7-A018-4ACC-85C2-699076F83B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4105" y="5839612"/>
            <a:ext cx="914400" cy="914400"/>
          </a:xfrm>
          <a:prstGeom prst="rect">
            <a:avLst/>
          </a:prstGeom>
        </p:spPr>
      </p:pic>
      <p:pic>
        <p:nvPicPr>
          <p:cNvPr id="10" name="Рисунок 9" descr="Видеокамера">
            <a:hlinkClick r:id="rId6"/>
            <a:extLst>
              <a:ext uri="{FF2B5EF4-FFF2-40B4-BE49-F238E27FC236}">
                <a16:creationId xmlns:a16="http://schemas.microsoft.com/office/drawing/2014/main" id="{6AD7A1FB-8E8E-41A6-A0C3-0EA88EB16D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26530" y="5822760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A2191CE-3728-4AC6-A62E-415D876D7FAB}"/>
              </a:ext>
            </a:extLst>
          </p:cNvPr>
          <p:cNvSpPr txBox="1"/>
          <p:nvPr/>
        </p:nvSpPr>
        <p:spPr>
          <a:xfrm>
            <a:off x="10008672" y="2281416"/>
            <a:ext cx="2176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Эдуард Николаевич Успенский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57FDA93-07ED-4A3A-A68B-2B725597D6C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18204"/>
          <a:stretch/>
        </p:blipFill>
        <p:spPr>
          <a:xfrm>
            <a:off x="9911831" y="345319"/>
            <a:ext cx="2104765" cy="1809452"/>
          </a:xfrm>
          <a:prstGeom prst="rect">
            <a:avLst/>
          </a:prstGeom>
        </p:spPr>
      </p:pic>
      <p:sp>
        <p:nvSpPr>
          <p:cNvPr id="13" name="Управляющая кнопка: &quot;На главную&quot; 12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70032968-DAF1-49DA-99D9-CDF7D5AC8222}"/>
              </a:ext>
            </a:extLst>
          </p:cNvPr>
          <p:cNvSpPr/>
          <p:nvPr/>
        </p:nvSpPr>
        <p:spPr>
          <a:xfrm>
            <a:off x="11197087" y="6176513"/>
            <a:ext cx="819509" cy="57749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C6196FF-4084-4756-B127-7B231860A34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01239" y="5624232"/>
            <a:ext cx="945911" cy="102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71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CBA77B-83C8-434A-82CE-4042AD0B9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8536" y="212785"/>
            <a:ext cx="5383489" cy="649857"/>
          </a:xfrm>
        </p:spPr>
        <p:txBody>
          <a:bodyPr>
            <a:normAutofit fontScale="90000"/>
          </a:bodyPr>
          <a:lstStyle/>
          <a:p>
            <a:r>
              <a:rPr lang="ru-RU" dirty="0"/>
              <a:t>Тимур и его команда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51EF270-9250-47EC-9C02-80B72296D57E}"/>
              </a:ext>
            </a:extLst>
          </p:cNvPr>
          <p:cNvGrpSpPr/>
          <p:nvPr/>
        </p:nvGrpSpPr>
        <p:grpSpPr>
          <a:xfrm>
            <a:off x="346229" y="392737"/>
            <a:ext cx="3409025" cy="4673844"/>
            <a:chOff x="8459637" y="284670"/>
            <a:chExt cx="2104845" cy="2709402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1398325-3D59-4E59-9A4B-068B770A2A4A}"/>
                </a:ext>
              </a:extLst>
            </p:cNvPr>
            <p:cNvSpPr/>
            <p:nvPr/>
          </p:nvSpPr>
          <p:spPr>
            <a:xfrm>
              <a:off x="8459637" y="284670"/>
              <a:ext cx="2104845" cy="270940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86AF552E-A7FB-42C3-81AB-517B36445F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8100" t="2118" r="9184" b="2579"/>
            <a:stretch/>
          </p:blipFill>
          <p:spPr>
            <a:xfrm>
              <a:off x="8678240" y="352332"/>
              <a:ext cx="1630326" cy="2504537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E341587-3A89-42FD-89BB-7D7BFFFE2979}"/>
              </a:ext>
            </a:extLst>
          </p:cNvPr>
          <p:cNvSpPr txBox="1"/>
          <p:nvPr/>
        </p:nvSpPr>
        <p:spPr>
          <a:xfrm>
            <a:off x="9336657" y="2678502"/>
            <a:ext cx="2855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Аркадий Петрович Гайдар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E56690-E5A5-4C8F-AE25-45FD377BC0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0304" y="106727"/>
            <a:ext cx="1968600" cy="2509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E6F942-D909-4FC3-881D-B55D81B56005}"/>
              </a:ext>
            </a:extLst>
          </p:cNvPr>
          <p:cNvSpPr txBox="1"/>
          <p:nvPr/>
        </p:nvSpPr>
        <p:spPr>
          <a:xfrm>
            <a:off x="3942271" y="1064539"/>
            <a:ext cx="59528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Гайдар, А. П. Тимур и его команда / А. П. Гайдар; художник Д. М. </a:t>
            </a:r>
            <a:r>
              <a:rPr lang="ru-RU" sz="2000" dirty="0" err="1"/>
              <a:t>Лемко</a:t>
            </a:r>
            <a:r>
              <a:rPr lang="ru-RU" sz="2000" dirty="0"/>
              <a:t>. –  Москва : Самовар,  2009. – 128, с. : ил. – (Школьная библиотека). - ISBN  978-5-9781-0127-0. – Текст : непосредственный.</a:t>
            </a:r>
          </a:p>
        </p:txBody>
      </p:sp>
      <p:pic>
        <p:nvPicPr>
          <p:cNvPr id="11" name="Рисунок 10" descr="Книги">
            <a:hlinkClick r:id="rId6"/>
            <a:extLst>
              <a:ext uri="{FF2B5EF4-FFF2-40B4-BE49-F238E27FC236}">
                <a16:creationId xmlns:a16="http://schemas.microsoft.com/office/drawing/2014/main" id="{1A303673-9A14-4E12-B44B-352EFC7032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4105" y="5839612"/>
            <a:ext cx="914400" cy="914400"/>
          </a:xfrm>
          <a:prstGeom prst="rect">
            <a:avLst/>
          </a:prstGeom>
        </p:spPr>
      </p:pic>
      <p:pic>
        <p:nvPicPr>
          <p:cNvPr id="12" name="Рисунок 11" descr="Видеокамера">
            <a:hlinkClick r:id="rId9"/>
            <a:extLst>
              <a:ext uri="{FF2B5EF4-FFF2-40B4-BE49-F238E27FC236}">
                <a16:creationId xmlns:a16="http://schemas.microsoft.com/office/drawing/2014/main" id="{B6D825D5-22E9-497B-8634-310A2FBBE9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92517" y="5066581"/>
            <a:ext cx="914400" cy="914400"/>
          </a:xfrm>
          <a:prstGeom prst="rect">
            <a:avLst/>
          </a:prstGeom>
        </p:spPr>
      </p:pic>
      <p:pic>
        <p:nvPicPr>
          <p:cNvPr id="13" name="Рисунок 12" descr="Видеокамера">
            <a:hlinkClick r:id="rId12"/>
            <a:extLst>
              <a:ext uri="{FF2B5EF4-FFF2-40B4-BE49-F238E27FC236}">
                <a16:creationId xmlns:a16="http://schemas.microsoft.com/office/drawing/2014/main" id="{3CEC9F0A-0948-46B6-9D45-FF6F56F375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92517" y="5928458"/>
            <a:ext cx="914400" cy="9144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680162E-560F-4483-8EDC-3F6AAC0EFB1B}"/>
              </a:ext>
            </a:extLst>
          </p:cNvPr>
          <p:cNvSpPr/>
          <p:nvPr/>
        </p:nvSpPr>
        <p:spPr>
          <a:xfrm>
            <a:off x="4028536" y="3109861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>
                <a:solidFill>
                  <a:srgbClr val="333333"/>
                </a:solidFill>
                <a:latin typeface="Trebuchet MS" panose="020B0603020202020204" pitchFamily="34" charset="0"/>
              </a:rPr>
              <a:t>«Тимур и его команда» — одно из самых известных произведений Аркадия Гайдара.</a:t>
            </a:r>
          </a:p>
          <a:p>
            <a:pPr algn="just"/>
            <a:r>
              <a:rPr lang="ru-RU" sz="2000" dirty="0">
                <a:solidFill>
                  <a:srgbClr val="333333"/>
                </a:solidFill>
                <a:latin typeface="Trebuchet MS" panose="020B0603020202020204" pitchFamily="34" charset="0"/>
              </a:rPr>
              <a:t>Она была написана буквально на пороге войны, в 1940 году. Это повесть о настоящих мальчишках, которые тайно помогают старикам и семьям красноармейцев. Повесть о Тимуре </a:t>
            </a:r>
            <a:r>
              <a:rPr lang="ru-RU" sz="2000" dirty="0" err="1">
                <a:solidFill>
                  <a:srgbClr val="333333"/>
                </a:solidFill>
                <a:latin typeface="Trebuchet MS" panose="020B0603020202020204" pitchFamily="34" charset="0"/>
              </a:rPr>
              <a:t>Гараеве</a:t>
            </a:r>
            <a:r>
              <a:rPr lang="ru-RU" sz="2000" dirty="0">
                <a:solidFill>
                  <a:srgbClr val="333333"/>
                </a:solidFill>
                <a:latin typeface="Trebuchet MS" panose="020B0603020202020204" pitchFamily="34" charset="0"/>
              </a:rPr>
              <a:t> и его друзьях настолько понравилась читателям, что в стране появилось волонтёрское движение «тимуровцев». </a:t>
            </a:r>
            <a:br>
              <a:rPr lang="ru-RU" sz="2000" dirty="0">
                <a:solidFill>
                  <a:srgbClr val="333333"/>
                </a:solidFill>
                <a:latin typeface="Trebuchet MS" panose="020B0603020202020204" pitchFamily="34" charset="0"/>
              </a:rPr>
            </a:br>
            <a:r>
              <a:rPr lang="ru-RU" sz="2000" dirty="0">
                <a:solidFill>
                  <a:srgbClr val="333333"/>
                </a:solidFill>
                <a:latin typeface="Trebuchet MS" panose="020B0603020202020204" pitchFamily="34" charset="0"/>
              </a:rPr>
              <a:t>Для среднего школьного возраста.</a:t>
            </a:r>
            <a:endParaRPr lang="ru-RU" sz="2000" b="0" i="0" dirty="0">
              <a:solidFill>
                <a:srgbClr val="333333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16" name="Управляющая кнопка: &quot;На главную&quot; 15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DCEA5E28-36BE-4130-A5B7-C71D08A2DDC2}"/>
              </a:ext>
            </a:extLst>
          </p:cNvPr>
          <p:cNvSpPr/>
          <p:nvPr/>
        </p:nvSpPr>
        <p:spPr>
          <a:xfrm>
            <a:off x="11197087" y="6176513"/>
            <a:ext cx="819509" cy="57749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35B5A5-C0FA-4D97-9C04-7CC345308D8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78437" y="5620436"/>
            <a:ext cx="783698" cy="84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98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3638FE-A8C7-4C4E-8878-2DBC1E7CE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5351" y="-10431"/>
            <a:ext cx="5365630" cy="779253"/>
          </a:xfrm>
        </p:spPr>
        <p:txBody>
          <a:bodyPr>
            <a:normAutofit fontScale="90000"/>
          </a:bodyPr>
          <a:lstStyle/>
          <a:p>
            <a:r>
              <a:rPr lang="ru-RU" dirty="0"/>
              <a:t>Сказки о ёжике </a:t>
            </a:r>
            <a:br>
              <a:rPr lang="ru-RU" dirty="0"/>
            </a:br>
            <a:r>
              <a:rPr lang="ru-RU" dirty="0"/>
              <a:t>и медвежонке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4C4CAB7-6333-49EF-B486-934E482A5CEA}"/>
              </a:ext>
            </a:extLst>
          </p:cNvPr>
          <p:cNvGrpSpPr/>
          <p:nvPr/>
        </p:nvGrpSpPr>
        <p:grpSpPr>
          <a:xfrm>
            <a:off x="292624" y="276866"/>
            <a:ext cx="3151971" cy="4419422"/>
            <a:chOff x="793630" y="3706483"/>
            <a:chExt cx="1998591" cy="2989055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FFDF5D1D-00FD-4C5D-9902-3B7A062C40EC}"/>
                </a:ext>
              </a:extLst>
            </p:cNvPr>
            <p:cNvSpPr/>
            <p:nvPr/>
          </p:nvSpPr>
          <p:spPr>
            <a:xfrm>
              <a:off x="793630" y="3706483"/>
              <a:ext cx="1998591" cy="29890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843F3283-6E9E-420A-B092-42D317C565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938" t="2578" r="9021" b="2578"/>
            <a:stretch/>
          </p:blipFill>
          <p:spPr>
            <a:xfrm>
              <a:off x="867391" y="3786264"/>
              <a:ext cx="1812988" cy="2829033"/>
            </a:xfrm>
            <a:prstGeom prst="rect">
              <a:avLst/>
            </a:prstGeom>
          </p:spPr>
        </p:pic>
      </p:grpSp>
      <p:pic>
        <p:nvPicPr>
          <p:cNvPr id="7" name="Рисунок 6" descr="Книги">
            <a:hlinkClick r:id="rId3"/>
            <a:extLst>
              <a:ext uri="{FF2B5EF4-FFF2-40B4-BE49-F238E27FC236}">
                <a16:creationId xmlns:a16="http://schemas.microsoft.com/office/drawing/2014/main" id="{548FAFE9-5531-4C4F-A875-77131C5D85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3703" y="5529532"/>
            <a:ext cx="914400" cy="914400"/>
          </a:xfrm>
          <a:prstGeom prst="rect">
            <a:avLst/>
          </a:prstGeom>
        </p:spPr>
      </p:pic>
      <p:pic>
        <p:nvPicPr>
          <p:cNvPr id="8" name="Рисунок 7" descr="Видеокамера">
            <a:hlinkClick r:id="rId6"/>
            <a:extLst>
              <a:ext uri="{FF2B5EF4-FFF2-40B4-BE49-F238E27FC236}">
                <a16:creationId xmlns:a16="http://schemas.microsoft.com/office/drawing/2014/main" id="{FCDA87DC-05E3-4B1B-8DFE-7C10729561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95762" y="5092792"/>
            <a:ext cx="914400" cy="914400"/>
          </a:xfrm>
          <a:prstGeom prst="rect">
            <a:avLst/>
          </a:prstGeom>
        </p:spPr>
      </p:pic>
      <p:sp>
        <p:nvSpPr>
          <p:cNvPr id="9" name="Объект 4">
            <a:extLst>
              <a:ext uri="{FF2B5EF4-FFF2-40B4-BE49-F238E27FC236}">
                <a16:creationId xmlns:a16="http://schemas.microsoft.com/office/drawing/2014/main" id="{6AA811CB-82C7-49D5-8ECF-D76AA7198A97}"/>
              </a:ext>
            </a:extLst>
          </p:cNvPr>
          <p:cNvSpPr txBox="1">
            <a:spLocks/>
          </p:cNvSpPr>
          <p:nvPr/>
        </p:nvSpPr>
        <p:spPr>
          <a:xfrm>
            <a:off x="3737040" y="1361888"/>
            <a:ext cx="5677993" cy="147404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dirty="0"/>
              <a:t>Козлов, С. Г. Сказки о ёжике и медвежонке/ С. Г. Козлов; художник А. </a:t>
            </a:r>
            <a:r>
              <a:rPr lang="ru-RU" dirty="0" err="1"/>
              <a:t>Гардян</a:t>
            </a:r>
            <a:r>
              <a:rPr lang="ru-RU" dirty="0"/>
              <a:t>. –  Москва : РОСМЭН,  2019. – 128 с. : ил. – (Внеклассное чтение). – Текст : непосредственный.</a:t>
            </a:r>
          </a:p>
          <a:p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A50D4D5-2DBE-407D-A8A1-555D48E01D80}"/>
              </a:ext>
            </a:extLst>
          </p:cNvPr>
          <p:cNvSpPr/>
          <p:nvPr/>
        </p:nvSpPr>
        <p:spPr>
          <a:xfrm>
            <a:off x="3703609" y="3049107"/>
            <a:ext cx="587171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Сергей Григорьевич Козлов (1939-2010) - детский писатель-сказочник, поэт, сценарист. По его сказкам снято более 20 мультфильмов, среди которых знаменитые "Как Львёнок и Черепаха пели песню", "Ёжик в тумане", "В порту".</a:t>
            </a:r>
            <a:br>
              <a:rPr lang="ru-RU" sz="2000" dirty="0"/>
            </a:br>
            <a:r>
              <a:rPr lang="ru-RU" sz="2000" dirty="0"/>
              <a:t>В этой книге собраны сказки про Ёжика и Медвежонка: "Ёжик в тумане", "</a:t>
            </a:r>
            <a:r>
              <a:rPr lang="ru-RU" sz="2000" dirty="0" err="1"/>
              <a:t>Трям</a:t>
            </a:r>
            <a:r>
              <a:rPr lang="ru-RU" sz="2000" dirty="0"/>
              <a:t>! Здравствуйте!", "Удивительная бочка" и многие другие. </a:t>
            </a:r>
            <a:br>
              <a:rPr lang="ru-RU" sz="2000" dirty="0"/>
            </a:br>
            <a:r>
              <a:rPr lang="ru-RU" sz="2000" dirty="0"/>
              <a:t>Для младшего школьного возраста.</a:t>
            </a:r>
            <a:br>
              <a:rPr lang="ru-RU" sz="2000" dirty="0"/>
            </a:br>
            <a:br>
              <a:rPr lang="ru-RU" sz="2000" dirty="0"/>
            </a:br>
            <a:endParaRPr lang="ru-RU" sz="2000" dirty="0"/>
          </a:p>
        </p:txBody>
      </p:sp>
      <p:sp>
        <p:nvSpPr>
          <p:cNvPr id="12" name="Объект 6">
            <a:extLst>
              <a:ext uri="{FF2B5EF4-FFF2-40B4-BE49-F238E27FC236}">
                <a16:creationId xmlns:a16="http://schemas.microsoft.com/office/drawing/2014/main" id="{DB37731F-1671-44CA-A8FD-A3EB7006986E}"/>
              </a:ext>
            </a:extLst>
          </p:cNvPr>
          <p:cNvSpPr txBox="1">
            <a:spLocks/>
          </p:cNvSpPr>
          <p:nvPr/>
        </p:nvSpPr>
        <p:spPr>
          <a:xfrm>
            <a:off x="9540790" y="2695988"/>
            <a:ext cx="2690984" cy="80710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ru-RU" dirty="0">
                <a:solidFill>
                  <a:srgbClr val="00206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Сергей Григорьевич Козлов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5" name="Рисунок 14" descr="Видеокамера">
            <a:hlinkClick r:id="rId10"/>
            <a:extLst>
              <a:ext uri="{FF2B5EF4-FFF2-40B4-BE49-F238E27FC236}">
                <a16:creationId xmlns:a16="http://schemas.microsoft.com/office/drawing/2014/main" id="{3BD5ACFE-DEF9-4304-B6B3-E0E50957BB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00095" y="5839612"/>
            <a:ext cx="914400" cy="914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A5FB6F2-C700-49BF-BDA2-5D4C77943E4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2756" t="19874" r="29259" b="19371"/>
          <a:stretch/>
        </p:blipFill>
        <p:spPr>
          <a:xfrm>
            <a:off x="9886389" y="103988"/>
            <a:ext cx="2160762" cy="259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Управляющая кнопка: &quot;На главную&quot; 13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F3BF4A2F-3F7F-40F5-A5D9-0A020A267DA9}"/>
              </a:ext>
            </a:extLst>
          </p:cNvPr>
          <p:cNvSpPr/>
          <p:nvPr/>
        </p:nvSpPr>
        <p:spPr>
          <a:xfrm>
            <a:off x="11197087" y="6176513"/>
            <a:ext cx="819509" cy="57749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272CE33-6833-4262-B05A-9D195C55E33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2616679" y="5130442"/>
            <a:ext cx="739142" cy="80714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8713515-ED77-40BF-92E6-16B5E033E03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16678" y="5986732"/>
            <a:ext cx="739141" cy="80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40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07240-B6BE-4B1E-BCB6-8774339EC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555" y="20034"/>
            <a:ext cx="6127482" cy="615351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Приключения Чиполлино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963A814-35C7-4983-ADBF-5837395997CF}"/>
              </a:ext>
            </a:extLst>
          </p:cNvPr>
          <p:cNvGrpSpPr/>
          <p:nvPr/>
        </p:nvGrpSpPr>
        <p:grpSpPr>
          <a:xfrm>
            <a:off x="288816" y="729191"/>
            <a:ext cx="3156668" cy="4351646"/>
            <a:chOff x="3853132" y="3863930"/>
            <a:chExt cx="2104845" cy="2817232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F05C20B0-04C0-42D5-B3F5-E7416EA95FBA}"/>
                </a:ext>
              </a:extLst>
            </p:cNvPr>
            <p:cNvSpPr/>
            <p:nvPr/>
          </p:nvSpPr>
          <p:spPr>
            <a:xfrm>
              <a:off x="3853132" y="3863930"/>
              <a:ext cx="2104845" cy="28172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0C271C1-A1EC-4144-A8A8-FD708EECE1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179" t="936" r="8500" b="11642"/>
            <a:stretch/>
          </p:blipFill>
          <p:spPr>
            <a:xfrm rot="16200000">
              <a:off x="3661281" y="4354956"/>
              <a:ext cx="2416099" cy="1835179"/>
            </a:xfrm>
            <a:prstGeom prst="rect">
              <a:avLst/>
            </a:prstGeom>
          </p:spPr>
        </p:pic>
      </p:grpSp>
      <p:pic>
        <p:nvPicPr>
          <p:cNvPr id="7" name="Рисунок 6" descr="Книги">
            <a:hlinkClick r:id="rId3"/>
            <a:extLst>
              <a:ext uri="{FF2B5EF4-FFF2-40B4-BE49-F238E27FC236}">
                <a16:creationId xmlns:a16="http://schemas.microsoft.com/office/drawing/2014/main" id="{B5AB716E-6A99-425D-B55E-EDE2E8F3FC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4143" y="5411544"/>
            <a:ext cx="914400" cy="914400"/>
          </a:xfrm>
          <a:prstGeom prst="rect">
            <a:avLst/>
          </a:prstGeom>
        </p:spPr>
      </p:pic>
      <p:pic>
        <p:nvPicPr>
          <p:cNvPr id="8" name="Рисунок 7" descr="Видеокамера">
            <a:hlinkClick r:id="rId6"/>
            <a:extLst>
              <a:ext uri="{FF2B5EF4-FFF2-40B4-BE49-F238E27FC236}">
                <a16:creationId xmlns:a16="http://schemas.microsoft.com/office/drawing/2014/main" id="{4790BCBF-B791-4178-85BB-B27EA95C2B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31199" y="5411544"/>
            <a:ext cx="914400" cy="9144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98C7E21-2D1E-4B90-8AA3-21F9FE39E699}"/>
              </a:ext>
            </a:extLst>
          </p:cNvPr>
          <p:cNvSpPr/>
          <p:nvPr/>
        </p:nvSpPr>
        <p:spPr>
          <a:xfrm>
            <a:off x="3639561" y="2575737"/>
            <a:ext cx="626356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этой книге читателя ждут увлекательные приключения знаменитого мальчика-луковки. Храбрый Чиполлино отправляется на спасение своего отца, незаслуженно оказавшего в заточении. Герой встречает новых друзей и вместе с ними борется с несправедливостью жадных и злых правителей: принца Лимон, синьора Помидора, барона Апельсина, графинь</a:t>
            </a:r>
          </a:p>
          <a:p>
            <a:r>
              <a:rPr lang="ru-RU" dirty="0"/>
              <a:t> Вишен.</a:t>
            </a:r>
            <a:br>
              <a:rPr lang="ru-RU" dirty="0"/>
            </a:br>
            <a:r>
              <a:rPr lang="ru-RU" dirty="0"/>
              <a:t>Это одна из самых известных сказок для детей. Написал её </a:t>
            </a:r>
            <a:r>
              <a:rPr lang="ru-RU" dirty="0" err="1"/>
              <a:t>Джанни</a:t>
            </a:r>
            <a:r>
              <a:rPr lang="ru-RU" dirty="0"/>
              <a:t> Родари - итальянский писатель, лауреат самой престижной награды в области детской литературы - премии Ганса </a:t>
            </a:r>
            <a:r>
              <a:rPr lang="ru-RU" dirty="0" err="1"/>
              <a:t>Христиана</a:t>
            </a:r>
            <a:r>
              <a:rPr lang="ru-RU" dirty="0"/>
              <a:t> Андерсена.</a:t>
            </a:r>
          </a:p>
          <a:p>
            <a:endParaRPr lang="ru-RU" dirty="0"/>
          </a:p>
          <a:p>
            <a:r>
              <a:rPr lang="ru-RU" dirty="0"/>
              <a:t> Для дошкольного возраста, текст для чтения взрослыми детям.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id="{4E7B28EC-F426-43ED-8428-82C89C6700A5}"/>
              </a:ext>
            </a:extLst>
          </p:cNvPr>
          <p:cNvSpPr txBox="1">
            <a:spLocks/>
          </p:cNvSpPr>
          <p:nvPr/>
        </p:nvSpPr>
        <p:spPr>
          <a:xfrm>
            <a:off x="3752264" y="764702"/>
            <a:ext cx="5823057" cy="187736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dirty="0" err="1"/>
              <a:t>Джанни</a:t>
            </a:r>
            <a:r>
              <a:rPr lang="ru-RU" dirty="0"/>
              <a:t> Родари. Приключения Чиполлино / </a:t>
            </a:r>
            <a:r>
              <a:rPr lang="ru-RU" dirty="0" err="1"/>
              <a:t>Джанни</a:t>
            </a:r>
            <a:r>
              <a:rPr lang="ru-RU" dirty="0"/>
              <a:t> Родари /перевод и итальянского З. М. Потаповой ; художник В. </a:t>
            </a:r>
            <a:r>
              <a:rPr lang="ru-RU" dirty="0" err="1"/>
              <a:t>Челак</a:t>
            </a:r>
            <a:r>
              <a:rPr lang="ru-RU" dirty="0"/>
              <a:t>. –  Москва : </a:t>
            </a:r>
            <a:r>
              <a:rPr lang="ru-RU" dirty="0" err="1"/>
              <a:t>Эксмо</a:t>
            </a:r>
            <a:r>
              <a:rPr lang="ru-RU" dirty="0"/>
              <a:t>,  2018. – 264 с. : ил. – (Самые любимые книжки). - ISBN  978-5-699-76231-6. – Текст : непосредственный.</a:t>
            </a:r>
          </a:p>
          <a:p>
            <a:endParaRPr lang="ru-RU" dirty="0"/>
          </a:p>
        </p:txBody>
      </p:sp>
      <p:sp>
        <p:nvSpPr>
          <p:cNvPr id="12" name="Объект 6">
            <a:extLst>
              <a:ext uri="{FF2B5EF4-FFF2-40B4-BE49-F238E27FC236}">
                <a16:creationId xmlns:a16="http://schemas.microsoft.com/office/drawing/2014/main" id="{C055A62F-FA32-40FB-8CF7-C1EB496DE43F}"/>
              </a:ext>
            </a:extLst>
          </p:cNvPr>
          <p:cNvSpPr txBox="1">
            <a:spLocks/>
          </p:cNvSpPr>
          <p:nvPr/>
        </p:nvSpPr>
        <p:spPr>
          <a:xfrm>
            <a:off x="10015827" y="2359905"/>
            <a:ext cx="2176173" cy="56432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ru-RU" dirty="0" err="1">
                <a:solidFill>
                  <a:srgbClr val="00206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Джанни</a:t>
            </a:r>
            <a:r>
              <a:rPr lang="ru-RU" dirty="0">
                <a:solidFill>
                  <a:srgbClr val="00206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Родари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B18E5D2-F6ED-43AD-A27F-BFA73C43B2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3079" y="222541"/>
            <a:ext cx="2032388" cy="2032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Управляющая кнопка: &quot;На главную&quot; 13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397CF220-2815-49D3-B041-F8922BC8CF0E}"/>
              </a:ext>
            </a:extLst>
          </p:cNvPr>
          <p:cNvSpPr/>
          <p:nvPr/>
        </p:nvSpPr>
        <p:spPr>
          <a:xfrm>
            <a:off x="11197087" y="6176513"/>
            <a:ext cx="819509" cy="57749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B48C0BF-4289-416E-97D3-38F752A1B98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13575" y="5436648"/>
            <a:ext cx="84666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56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46B3F-A5BB-4557-9BD0-E9DC3969C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2710" y="103917"/>
            <a:ext cx="5106838" cy="649857"/>
          </a:xfrm>
        </p:spPr>
        <p:txBody>
          <a:bodyPr>
            <a:normAutofit fontScale="90000"/>
          </a:bodyPr>
          <a:lstStyle/>
          <a:p>
            <a:r>
              <a:rPr lang="ru-RU" dirty="0"/>
              <a:t>Серебряное копытце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4812F77-DE73-4D23-BA9E-535BA50228B3}"/>
              </a:ext>
            </a:extLst>
          </p:cNvPr>
          <p:cNvGrpSpPr/>
          <p:nvPr/>
        </p:nvGrpSpPr>
        <p:grpSpPr>
          <a:xfrm>
            <a:off x="282213" y="422429"/>
            <a:ext cx="3120041" cy="4193959"/>
            <a:chOff x="7001773" y="3863929"/>
            <a:chExt cx="2104845" cy="2817232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043B30B3-5568-426A-A6E3-1D712AF39BC5}"/>
                </a:ext>
              </a:extLst>
            </p:cNvPr>
            <p:cNvSpPr/>
            <p:nvPr/>
          </p:nvSpPr>
          <p:spPr>
            <a:xfrm>
              <a:off x="7001773" y="3863929"/>
              <a:ext cx="2104845" cy="28172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3B3EBDA-5B2E-4B1D-98ED-8AB271D882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06" t="6946" r="11690" b="1796"/>
            <a:stretch/>
          </p:blipFill>
          <p:spPr>
            <a:xfrm>
              <a:off x="7155609" y="3933098"/>
              <a:ext cx="1797171" cy="2596941"/>
            </a:xfrm>
            <a:prstGeom prst="rect">
              <a:avLst/>
            </a:prstGeom>
          </p:spPr>
        </p:pic>
      </p:grpSp>
      <p:pic>
        <p:nvPicPr>
          <p:cNvPr id="7" name="Рисунок 6" descr="Книги">
            <a:hlinkClick r:id="rId3"/>
            <a:extLst>
              <a:ext uri="{FF2B5EF4-FFF2-40B4-BE49-F238E27FC236}">
                <a16:creationId xmlns:a16="http://schemas.microsoft.com/office/drawing/2014/main" id="{8851EADD-F43D-4CF7-9BFD-77BB5F265B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8153" y="5764001"/>
            <a:ext cx="914400" cy="914400"/>
          </a:xfrm>
          <a:prstGeom prst="rect">
            <a:avLst/>
          </a:prstGeom>
        </p:spPr>
      </p:pic>
      <p:pic>
        <p:nvPicPr>
          <p:cNvPr id="8" name="Рисунок 7" descr="Видеокамера">
            <a:hlinkClick r:id="rId6"/>
            <a:extLst>
              <a:ext uri="{FF2B5EF4-FFF2-40B4-BE49-F238E27FC236}">
                <a16:creationId xmlns:a16="http://schemas.microsoft.com/office/drawing/2014/main" id="{2079C261-83EB-4A76-B607-1AA13C14A9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88361" y="5668801"/>
            <a:ext cx="914400" cy="9144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58E15FC-1378-40C4-8E7E-2703894929E1}"/>
              </a:ext>
            </a:extLst>
          </p:cNvPr>
          <p:cNvSpPr/>
          <p:nvPr/>
        </p:nvSpPr>
        <p:spPr>
          <a:xfrm>
            <a:off x="3562709" y="2173682"/>
            <a:ext cx="6433373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Сказы Павла Бажова - как шкатулка со сверкающими сокровищами, только не золото, не самоцветы там сияют, а переливы народной русской речи.</a:t>
            </a:r>
            <a:br>
              <a:rPr lang="ru-RU" sz="2000" dirty="0"/>
            </a:br>
            <a:r>
              <a:rPr lang="ru-RU" sz="2000" i="1" dirty="0"/>
              <a:t>Серебряное копытце</a:t>
            </a:r>
            <a:br>
              <a:rPr lang="ru-RU" sz="2000" dirty="0"/>
            </a:br>
            <a:r>
              <a:rPr lang="ru-RU" sz="2000" dirty="0"/>
              <a:t>Жил в деревушке среди уральских лесов одинокий дедушка </a:t>
            </a:r>
            <a:r>
              <a:rPr lang="ru-RU" sz="2000" dirty="0" err="1"/>
              <a:t>Кокованя</a:t>
            </a:r>
            <a:r>
              <a:rPr lang="ru-RU" sz="2000" dirty="0"/>
              <a:t>. Плохо одному. Решил взять девочку-сироту на воспитание. Девочку звали </a:t>
            </a:r>
            <a:r>
              <a:rPr lang="ru-RU" sz="2000" dirty="0" err="1"/>
              <a:t>Дарёнкой</a:t>
            </a:r>
            <a:r>
              <a:rPr lang="ru-RU" sz="2000" dirty="0"/>
              <a:t>, а кошку её - </a:t>
            </a:r>
            <a:r>
              <a:rPr lang="ru-RU" sz="2000" dirty="0" err="1"/>
              <a:t>Мурёнкой</a:t>
            </a:r>
            <a:r>
              <a:rPr lang="ru-RU" sz="2000" dirty="0"/>
              <a:t>. Вот и зажили они втроём. Дедушка на охоту ходил и сказки </a:t>
            </a:r>
            <a:r>
              <a:rPr lang="ru-RU" sz="2000" dirty="0" err="1"/>
              <a:t>Дарёнке</a:t>
            </a:r>
            <a:r>
              <a:rPr lang="ru-RU" sz="2000" dirty="0"/>
              <a:t> рассказывал; одна ей особенно полюбилась: про козлика с серебряным копытцем. Где топнет тем копытцем, там драгоценный камень появится! Только бывают ли такие чудеса на свете?..</a:t>
            </a:r>
            <a:br>
              <a:rPr lang="ru-RU" dirty="0"/>
            </a:br>
            <a:endParaRPr lang="ru-RU" dirty="0"/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id="{328F1670-ACFF-47BB-B822-C4F893DFA49C}"/>
              </a:ext>
            </a:extLst>
          </p:cNvPr>
          <p:cNvSpPr txBox="1">
            <a:spLocks/>
          </p:cNvSpPr>
          <p:nvPr/>
        </p:nvSpPr>
        <p:spPr>
          <a:xfrm>
            <a:off x="3562710" y="750903"/>
            <a:ext cx="6096000" cy="142277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2200" dirty="0"/>
              <a:t>Бажов, П. П. Серебряное копытце / П. П. Бажов; художник И. Петелина. –  Москва : Стрекоза,  2008. – 128 с. : ил. – (Библиотека школьника). – Текст : непосредственный.</a:t>
            </a:r>
          </a:p>
          <a:p>
            <a:endParaRPr lang="ru-RU" dirty="0"/>
          </a:p>
        </p:txBody>
      </p:sp>
      <p:sp>
        <p:nvSpPr>
          <p:cNvPr id="12" name="Объект 6">
            <a:extLst>
              <a:ext uri="{FF2B5EF4-FFF2-40B4-BE49-F238E27FC236}">
                <a16:creationId xmlns:a16="http://schemas.microsoft.com/office/drawing/2014/main" id="{FE636ACB-6624-414B-83FF-1942424529CA}"/>
              </a:ext>
            </a:extLst>
          </p:cNvPr>
          <p:cNvSpPr txBox="1">
            <a:spLocks/>
          </p:cNvSpPr>
          <p:nvPr/>
        </p:nvSpPr>
        <p:spPr>
          <a:xfrm>
            <a:off x="9715801" y="3251683"/>
            <a:ext cx="2690984" cy="80710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ru-RU" dirty="0">
                <a:solidFill>
                  <a:srgbClr val="00206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Павел Петрович</a:t>
            </a:r>
          </a:p>
          <a:p>
            <a:pPr marL="0" indent="0" algn="ctr">
              <a:buFont typeface="Wingdings 3" charset="2"/>
              <a:buNone/>
            </a:pPr>
            <a:r>
              <a:rPr lang="ru-RU" dirty="0">
                <a:solidFill>
                  <a:srgbClr val="00206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Бажов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FADE6331-A448-402C-BBE2-1756D5D535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471" b="82269" l="53809" r="91309">
                        <a14:foregroundMark x1="68750" y1="18644" x2="70313" y2="17731"/>
                        <a14:foregroundMark x1="71387" y1="17340" x2="81152" y2="16297"/>
                        <a14:foregroundMark x1="81152" y1="16297" x2="87305" y2="24902"/>
                        <a14:foregroundMark x1="87305" y1="24902" x2="87207" y2="60756"/>
                        <a14:foregroundMark x1="87207" y1="60756" x2="93555" y2="69361"/>
                        <a14:foregroundMark x1="93555" y1="69361" x2="86523" y2="79400"/>
                        <a14:foregroundMark x1="86523" y1="79400" x2="76074" y2="84485"/>
                        <a14:foregroundMark x1="76074" y1="84485" x2="59375" y2="77575"/>
                        <a14:foregroundMark x1="59375" y1="77575" x2="53906" y2="67145"/>
                        <a14:foregroundMark x1="53906" y1="67145" x2="62207" y2="63755"/>
                        <a14:foregroundMark x1="62207" y1="63755" x2="67773" y2="53716"/>
                        <a14:foregroundMark x1="67773" y1="53716" x2="67871" y2="46023"/>
                        <a14:foregroundMark x1="74609" y1="55671" x2="72949" y2="76402"/>
                        <a14:foregroundMark x1="81250" y1="65971" x2="76758" y2="75619"/>
                        <a14:foregroundMark x1="76758" y1="75619" x2="69727" y2="79140"/>
                        <a14:foregroundMark x1="81543" y1="80313" x2="73145" y2="82269"/>
                        <a14:foregroundMark x1="73145" y1="82269" x2="69531" y2="81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04" t="13113" r="4183" b="12453"/>
          <a:stretch/>
        </p:blipFill>
        <p:spPr bwMode="auto">
          <a:xfrm>
            <a:off x="9933744" y="17220"/>
            <a:ext cx="2258256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Управляющая кнопка: &quot;На главную&quot; 12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66E606D7-026C-4108-8B53-3FC2D92A416B}"/>
              </a:ext>
            </a:extLst>
          </p:cNvPr>
          <p:cNvSpPr/>
          <p:nvPr/>
        </p:nvSpPr>
        <p:spPr>
          <a:xfrm>
            <a:off x="11197087" y="6176513"/>
            <a:ext cx="819509" cy="57749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B260F9A-520E-4FB4-A5A1-E520A364371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95917" y="5668801"/>
            <a:ext cx="807052" cy="87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61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78EEB02-B2C1-4733-BB10-125D82BC5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664" y="154316"/>
            <a:ext cx="5987338" cy="7600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Двенадцать месяцев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5418BC5-2E6B-4DE6-ABFB-B7595ADCC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96009" y="856505"/>
            <a:ext cx="5913028" cy="1360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Маршак, С. Я. Двенадцать месяцев / С. Я. Маршак; художник А. Сазонов. –  Москва : </a:t>
            </a:r>
            <a:r>
              <a:rPr lang="ru-RU" dirty="0" err="1"/>
              <a:t>Аст</a:t>
            </a:r>
            <a:r>
              <a:rPr lang="ru-RU" dirty="0"/>
              <a:t>,  2018. – 62, [2] с. : ил. – (Малыш). - ISBN  978-5-17-083778-6. – Текст : непосредственный.</a:t>
            </a:r>
          </a:p>
          <a:p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B461243-1DC7-41FA-9B8B-C13EE20BC5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8263" y="2066699"/>
            <a:ext cx="6389735" cy="4603453"/>
          </a:xfrm>
        </p:spPr>
        <p:txBody>
          <a:bodyPr/>
          <a:lstStyle/>
          <a:p>
            <a:r>
              <a:rPr lang="ru-RU" sz="2000" dirty="0"/>
              <a:t>Это пьеса сказка. В ней повествуется о девочке, живущей со злой мачехой и ее дочкой. Однажды принцесса, являющаяся своевольной  девочкой, захотела на новый год корзинку подснежников, такой был ее указ. И вот мачеха, дает приказ своей падчерице идти в лес и принести корзину подснежников. Девочке ни что не остается, как выполнить приказание мачехи. В поисках подснежников она замерзшая  забредает к костру, где сидят братья месяцы. Услышав историю бедной девочки, они решают ей помочь и дарят корзину цветов.  В сказке проповедуется добро, а злая мачеха с дочкой и избалованная принцесса получили урок за свои действия.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5043EA7F-5579-4046-A7E3-EEBE3C591D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696696" y="2890072"/>
            <a:ext cx="2495304" cy="8071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Самуил Яковлевич Маршак</a:t>
            </a:r>
            <a:endParaRPr lang="ru-RU" dirty="0">
              <a:solidFill>
                <a:srgbClr val="002060"/>
              </a:solidFill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317CAEF-756B-4E9E-8198-A34F57CE62C3}"/>
              </a:ext>
            </a:extLst>
          </p:cNvPr>
          <p:cNvGrpSpPr/>
          <p:nvPr/>
        </p:nvGrpSpPr>
        <p:grpSpPr>
          <a:xfrm>
            <a:off x="213998" y="406007"/>
            <a:ext cx="3146976" cy="4086093"/>
            <a:chOff x="9890218" y="3986136"/>
            <a:chExt cx="2104845" cy="2709402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EB48564-6027-442D-95BB-0B64E8AC0BC5}"/>
                </a:ext>
              </a:extLst>
            </p:cNvPr>
            <p:cNvSpPr/>
            <p:nvPr/>
          </p:nvSpPr>
          <p:spPr>
            <a:xfrm>
              <a:off x="9890218" y="3986136"/>
              <a:ext cx="2104845" cy="270940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F70D60F-9A26-45A3-AD04-75C035B099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696" t="3830" r="5780" b="4322"/>
            <a:stretch/>
          </p:blipFill>
          <p:spPr>
            <a:xfrm>
              <a:off x="10068834" y="4168056"/>
              <a:ext cx="1777945" cy="2405274"/>
            </a:xfrm>
            <a:prstGeom prst="rect">
              <a:avLst/>
            </a:prstGeom>
          </p:spPr>
        </p:pic>
      </p:grpSp>
      <p:pic>
        <p:nvPicPr>
          <p:cNvPr id="11" name="Рисунок 10" descr="Книги">
            <a:hlinkClick r:id="rId4"/>
            <a:extLst>
              <a:ext uri="{FF2B5EF4-FFF2-40B4-BE49-F238E27FC236}">
                <a16:creationId xmlns:a16="http://schemas.microsoft.com/office/drawing/2014/main" id="{33F0B4CA-4EEA-4FD8-94A3-80AA94649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1840" y="4987154"/>
            <a:ext cx="914400" cy="914400"/>
          </a:xfrm>
          <a:prstGeom prst="rect">
            <a:avLst/>
          </a:prstGeom>
        </p:spPr>
      </p:pic>
      <p:pic>
        <p:nvPicPr>
          <p:cNvPr id="12" name="Рисунок 11" descr="Видеокамера">
            <a:hlinkClick r:id="rId7"/>
            <a:extLst>
              <a:ext uri="{FF2B5EF4-FFF2-40B4-BE49-F238E27FC236}">
                <a16:creationId xmlns:a16="http://schemas.microsoft.com/office/drawing/2014/main" id="{3DCE603A-993E-434F-BE9D-DB4C54E518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6240" y="5550862"/>
            <a:ext cx="914400" cy="9144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73D0548-2579-4B1D-91E9-6EE77BCBC1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26000" y="77503"/>
            <a:ext cx="2050252" cy="2880000"/>
          </a:xfrm>
          <a:prstGeom prst="rect">
            <a:avLst/>
          </a:prstGeom>
        </p:spPr>
      </p:pic>
      <p:sp>
        <p:nvSpPr>
          <p:cNvPr id="17" name="Управляющая кнопка: &quot;Вперед&quot; или &quot;Следующий&quot; 1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ED19DBE-E127-4FC9-A15B-F96775E5E20C}"/>
              </a:ext>
            </a:extLst>
          </p:cNvPr>
          <p:cNvSpPr/>
          <p:nvPr/>
        </p:nvSpPr>
        <p:spPr>
          <a:xfrm>
            <a:off x="10075653" y="6176513"/>
            <a:ext cx="629728" cy="577499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&quot;На главную&quot; 13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55232722-1547-4AB3-A42E-4D3E3ED31675}"/>
              </a:ext>
            </a:extLst>
          </p:cNvPr>
          <p:cNvSpPr/>
          <p:nvPr/>
        </p:nvSpPr>
        <p:spPr>
          <a:xfrm>
            <a:off x="11197087" y="6176513"/>
            <a:ext cx="819509" cy="57749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0E9AA2-1F1A-4725-A857-9A417668AE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70362" y="5728180"/>
            <a:ext cx="831786" cy="89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16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62DD68-9C2D-4798-824B-EF8E7FCF80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Читайте добрые книги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CDCAC3-0EA2-441F-8E11-7DB79E36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5090" y="4818584"/>
            <a:ext cx="7766936" cy="1096899"/>
          </a:xfrm>
        </p:spPr>
        <p:txBody>
          <a:bodyPr/>
          <a:lstStyle/>
          <a:p>
            <a:r>
              <a:rPr lang="ru-RU" dirty="0"/>
              <a:t>Книжную выставку подготовила</a:t>
            </a:r>
          </a:p>
          <a:p>
            <a:r>
              <a:rPr lang="ru-RU" dirty="0"/>
              <a:t>библиотекарь Гурова А.Н.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CD2AFD5E-16DE-43CE-96CD-4B010E65D3D8}"/>
              </a:ext>
            </a:extLst>
          </p:cNvPr>
          <p:cNvSpPr txBox="1">
            <a:spLocks/>
          </p:cNvSpPr>
          <p:nvPr/>
        </p:nvSpPr>
        <p:spPr>
          <a:xfrm>
            <a:off x="1754357" y="210739"/>
            <a:ext cx="7766936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Государственное казённое общеобразовательное учреждение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специальная (коррекционная) школа-интернат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ст-цы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Полтавской Краснодарского края</a:t>
            </a:r>
          </a:p>
        </p:txBody>
      </p:sp>
      <p:sp>
        <p:nvSpPr>
          <p:cNvPr id="5" name="Управляющая кнопка: &quot;Вперед&quot; или &quot;Следующий&quot;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B6545F1-BA6F-47F7-80DE-1D2D4613CF3A}"/>
              </a:ext>
            </a:extLst>
          </p:cNvPr>
          <p:cNvSpPr/>
          <p:nvPr/>
        </p:nvSpPr>
        <p:spPr>
          <a:xfrm>
            <a:off x="11231592" y="6116128"/>
            <a:ext cx="629728" cy="577499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&quot;На главную&quot; 5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8F8DD040-C793-4A2F-B957-DE43AD63B769}"/>
              </a:ext>
            </a:extLst>
          </p:cNvPr>
          <p:cNvSpPr/>
          <p:nvPr/>
        </p:nvSpPr>
        <p:spPr>
          <a:xfrm>
            <a:off x="11231592" y="5337984"/>
            <a:ext cx="724619" cy="57749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027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57B16B2-12E1-4882-86B6-B67E4C9A8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964" y="2947358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СПАСИБО</a:t>
            </a:r>
            <a:br>
              <a:rPr lang="ru-RU" dirty="0"/>
            </a:br>
            <a:r>
              <a:rPr lang="ru-RU" dirty="0"/>
              <a:t>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13710225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610</TotalTime>
  <Words>1089</Words>
  <Application>Microsoft Office PowerPoint</Application>
  <PresentationFormat>Широкоэкранный</PresentationFormat>
  <Paragraphs>54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Trebuchet MS</vt:lpstr>
      <vt:lpstr>Wingdings 3</vt:lpstr>
      <vt:lpstr>Аспект</vt:lpstr>
      <vt:lpstr>Тема Office</vt:lpstr>
      <vt:lpstr>Читайте добрые книги</vt:lpstr>
      <vt:lpstr>Цель выставки</vt:lpstr>
      <vt:lpstr>Презентация PowerPoint</vt:lpstr>
      <vt:lpstr>Питомцы зоопарка</vt:lpstr>
      <vt:lpstr>Крокодил Гена и его друзья</vt:lpstr>
      <vt:lpstr>Тимур и его команда</vt:lpstr>
      <vt:lpstr>Сказки о ёжике  и медвежонке</vt:lpstr>
      <vt:lpstr>Приключения Чиполлино</vt:lpstr>
      <vt:lpstr>Серебряное копытце</vt:lpstr>
      <vt:lpstr>Двенадцать месяцев</vt:lpstr>
      <vt:lpstr>Читайте добрые книги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Читайте добрые книги</dc:title>
  <dc:creator>User</dc:creator>
  <cp:lastModifiedBy>32 кабинет</cp:lastModifiedBy>
  <cp:revision>54</cp:revision>
  <dcterms:created xsi:type="dcterms:W3CDTF">2024-04-29T12:15:43Z</dcterms:created>
  <dcterms:modified xsi:type="dcterms:W3CDTF">2024-06-20T08:37:11Z</dcterms:modified>
</cp:coreProperties>
</file>