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82" r:id="rId3"/>
    <p:sldId id="259" r:id="rId4"/>
    <p:sldId id="283" r:id="rId5"/>
    <p:sldId id="262" r:id="rId6"/>
    <p:sldId id="260" r:id="rId7"/>
    <p:sldId id="292" r:id="rId8"/>
    <p:sldId id="291" r:id="rId9"/>
    <p:sldId id="293" r:id="rId10"/>
    <p:sldId id="258" r:id="rId11"/>
    <p:sldId id="286" r:id="rId12"/>
    <p:sldId id="263" r:id="rId13"/>
    <p:sldId id="267" r:id="rId14"/>
    <p:sldId id="294" r:id="rId15"/>
    <p:sldId id="264" r:id="rId16"/>
    <p:sldId id="295" r:id="rId17"/>
    <p:sldId id="269" r:id="rId18"/>
    <p:sldId id="265" r:id="rId19"/>
    <p:sldId id="272" r:id="rId20"/>
    <p:sldId id="273" r:id="rId21"/>
    <p:sldId id="274" r:id="rId22"/>
    <p:sldId id="276" r:id="rId23"/>
    <p:sldId id="266" r:id="rId24"/>
    <p:sldId id="27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3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6869" autoAdjust="0"/>
  </p:normalViewPr>
  <p:slideViewPr>
    <p:cSldViewPr>
      <p:cViewPr varScale="1">
        <p:scale>
          <a:sx n="55" d="100"/>
          <a:sy n="55" d="100"/>
        </p:scale>
        <p:origin x="1004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2A691F-B778-4F44-BBA1-5023BAE84D23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8E25BB-67EA-458C-9B96-AE0F881AA6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3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25BB-67EA-458C-9B96-AE0F881AA6DE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25BB-67EA-458C-9B96-AE0F881AA6DE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25BB-67EA-458C-9B96-AE0F881AA6DE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25BB-67EA-458C-9B96-AE0F881AA6DE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25BB-67EA-458C-9B96-AE0F881AA6DE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698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25BB-67EA-458C-9B96-AE0F881AA6DE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25BB-67EA-458C-9B96-AE0F881AA6DE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25BB-67EA-458C-9B96-AE0F881AA6DE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25BB-67EA-458C-9B96-AE0F881AA6DE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годы Великой Отечественной войны погибли многие люди. Особенно жаль становится детей, у которых немецкие захватчики безжалостно украли детство, семью, жизнь. Всем знаком дневник Тани Савичевой, которая потеряла всю свою семью и осталась одна. А вскоре умерла и сама, измученная, обессиленная. Дневник Тани – это не только трагедия её семьи, но это трагедия тысячи семей того времени.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25BB-67EA-458C-9B96-AE0F881AA6DE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25BB-67EA-458C-9B96-AE0F881AA6DE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Особое место в книге, конечно, занимает дневник Юры Рябинкина. Юра жил в Ленинграде вместе с мамой и младшей сестрой Ирой. Дневник показывает, как постепенно под влиянием разных обстоятельств складывается характер Юры. На протяжении всего повествования мальчик борется с самим собой за право называться Человеком. Юра – способный мальчик, который хорошо учился в школе, интересовался шахматами и на редкость много читал. В своём дневнике он не лукавит, а остаётся честным перед самим собой, жестоко обличает себя на страницах дневника. Это говорит о том, что мальчик совестливый. Разные мысли посещают Юру: </a:t>
            </a:r>
            <a:r>
              <a:rPr lang="ru-RU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«Мне – шестнадцать лет, а здоровье у меня, как у шестидесятилетнего старика. Эх, поскорее бы смерть пришла. Как бы так получилось, чтобы мама не была этим сильно удручена».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Или: </a:t>
            </a:r>
            <a:r>
              <a:rPr lang="ru-RU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«Одна мечта у меня была с самого раннего детства: стать моряком. И вот эта мечта превращается в труху. Так для чего же я жил? Если не буду в В. – М. спецшколе, пойду в ополчение или еще куда, чтобы хоть не бесполезно умирать. Умру, так родину защищая».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Он мальчишка, полон романтических стремлений: умереть, защищая родину, исполняя свой гражданский и человеческий долг. При этом Юра постоянно думает о матери, о том, как бы её не расстраивать.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25BB-67EA-458C-9B96-AE0F881AA6DE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 декабря 1941 года Юра Рябинкин словно подводит итого своей короткой жизни: </a:t>
            </a:r>
            <a:r>
              <a:rPr lang="ru-RU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«А ведь что со мной было? Ел кота, воровал ложкой из котелков Анфисы Николаевны, утаскивал лишнюю кроху у мамы и Иры, обманывал порой их, замерзал в бесконечных очередях, ругался и дрался у дверей магазинов за право пойти и получить 100 г. масла… Я зарастал грязью, разводил кучу вшей, у меня не хватало энергии от истощения, чтобы встать со стула, – это была для меня такая огромная тяжесть! Непрерывная бомбежка и обстрелы, дежурства на школьных чердаках, споры и сцены дома с дележом продуктов… Я осознал цену хлебной крошки, которые подбирал пальцем по столу, и я понял, хотя, быть может, и не до конца, свой грубый эгоистичный характер. «Горбатого одна могила исправит» – говорит пословица. Неужели я не исправлю своего характера?»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Юра обличает себя, не ищет оправдания своим поступкам. Он видит свои минусы, но жаждет всё исправить, остаться Человеком.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25BB-67EA-458C-9B96-AE0F881AA6DE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25BB-67EA-458C-9B96-AE0F881AA6DE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lck.yandex.ru/redir/dv/*data=url=http:/www.litra.ru/biography/get/biid/00156861222707505556/&amp;ts=1467212300&amp;uid=1961624671428743876&amp;sign=63c548577f80bd48193f4bbf0ea9e8ff&amp;keyno=1" TargetMode="External"/><Relationship Id="rId2" Type="http://schemas.openxmlformats.org/officeDocument/2006/relationships/hyperlink" Target="http://www.e-reading.club/book.php?book=16317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lck.yandex.ru/redir/dv/*data=url=http:/www.epwr.ru/quotauthor/197/&amp;ts=1467212300&amp;uid=1961624671428743876&amp;sign=c0a7edabb3b9c5804eba24491677f84c&amp;keyno=1" TargetMode="External"/><Relationship Id="rId4" Type="http://schemas.openxmlformats.org/officeDocument/2006/relationships/hyperlink" Target="http://magazines.russ.ru/druzhba/2002/11/gran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Кристина\Desktop\1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8963"/>
            <a:ext cx="10668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167438" y="4572009"/>
            <a:ext cx="4500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60315" y="1307559"/>
            <a:ext cx="48245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Читаем прозу</a:t>
            </a:r>
          </a:p>
          <a:p>
            <a:pPr algn="ctr"/>
            <a:endParaRPr lang="ru-RU" sz="3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«Блокадная книга» Даниила Гранина и Алеся Адамовича</a:t>
            </a:r>
          </a:p>
        </p:txBody>
      </p:sp>
      <p:pic>
        <p:nvPicPr>
          <p:cNvPr id="1026" name="Picture 2" descr="C:\Users\Кристина\Desktop\blokad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6071452" cy="685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740400" y="2305615"/>
            <a:ext cx="56886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53805"/>
                </a:solidFill>
                <a:latin typeface="Times New Roman" pitchFamily="18" charset="0"/>
                <a:cs typeface="Times New Roman" pitchFamily="18" charset="0"/>
              </a:rPr>
              <a:t>Книга была создана на основе фактического материала —</a:t>
            </a:r>
          </a:p>
          <a:p>
            <a:r>
              <a:rPr lang="ru-RU" sz="2800" b="1" dirty="0">
                <a:solidFill>
                  <a:srgbClr val="753805"/>
                </a:solidFill>
                <a:latin typeface="Times New Roman" pitchFamily="18" charset="0"/>
                <a:cs typeface="Times New Roman" pitchFamily="18" charset="0"/>
              </a:rPr>
              <a:t> документов, писем, а также воспоминаний ленинградцев, переживших блокаду.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5F9CAD-20B9-4DB8-A9B1-1A8134F5B5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336" y="101600"/>
            <a:ext cx="6120680" cy="66548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Кристина\Desktop\1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3075" name="Picture 3" descr="C:\Users\Кристина\Desktop\Блокада\Алесь Адамович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20" y="214290"/>
            <a:ext cx="3516458" cy="522960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410668" y="5601555"/>
            <a:ext cx="36433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Алесь Адамович (1927 – 1994)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968208" y="5689603"/>
            <a:ext cx="281981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Даниил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Гранин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(1919-2017г.) </a:t>
            </a:r>
          </a:p>
        </p:txBody>
      </p:sp>
      <p:pic>
        <p:nvPicPr>
          <p:cNvPr id="11" name="Picture 3" descr="C:\Users\Кристина\Desktop\Блокада\Даниил Гранин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4152" y="214290"/>
            <a:ext cx="3600400" cy="538726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1941_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7528" y="134814"/>
            <a:ext cx="8568952" cy="6588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6101763" y="572916"/>
            <a:ext cx="4572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Враг силой не мог нас осилить,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 голодом хочет он взять,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Отнять Ленинград у России,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полон ленинградцев забрать.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Н. С. Тихонов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5" name="Picture 3" descr="C:\Users\Кристина\Desktop\Блокада\Норма выдачи хлеба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7408" y="15859"/>
            <a:ext cx="4572000" cy="3084823"/>
          </a:xfrm>
          <a:prstGeom prst="rect">
            <a:avLst/>
          </a:prstGeom>
          <a:noFill/>
        </p:spPr>
      </p:pic>
      <p:pic>
        <p:nvPicPr>
          <p:cNvPr id="38916" name="Picture 4" descr="C:\Users\Кристина\Desktop\Блокада\Карточка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7408" y="3500414"/>
            <a:ext cx="4772528" cy="3357586"/>
          </a:xfrm>
          <a:prstGeom prst="rect">
            <a:avLst/>
          </a:prstGeom>
          <a:noFill/>
        </p:spPr>
      </p:pic>
      <p:pic>
        <p:nvPicPr>
          <p:cNvPr id="36865" name="Picture 1" descr="C:\Users\Кристина\Desktop\Блокада\хлеб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0315" y="2852937"/>
            <a:ext cx="5656019" cy="37567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blokada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384" y="543443"/>
            <a:ext cx="11233248" cy="6218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Голодная смерть косила людей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dzeninfra.ru/get-zen_doc/4382045/pub_61f1562ee92d9c63596bf6cc_61f171b82aa15a08376dc937/scale_1200">
            <a:extLst>
              <a:ext uri="{FF2B5EF4-FFF2-40B4-BE49-F238E27FC236}">
                <a16:creationId xmlns:a16="http://schemas.microsoft.com/office/drawing/2014/main" id="{99E0E12B-91BC-49A6-8CE7-6B2A9B497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364" y="123611"/>
            <a:ext cx="11449272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2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CC56413-1A94-47E6-9C47-5C457E4AA1E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43572" y="-891480"/>
            <a:ext cx="7704856" cy="791031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6F7E3CC-C959-408C-AE83-BFBF65AB124C}"/>
              </a:ext>
            </a:extLst>
          </p:cNvPr>
          <p:cNvSpPr/>
          <p:nvPr/>
        </p:nvSpPr>
        <p:spPr>
          <a:xfrm>
            <a:off x="0" y="6270686"/>
            <a:ext cx="12192000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Неизвестное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известную фотографию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237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424" y="749889"/>
            <a:ext cx="10225136" cy="61081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103558"/>
            <a:ext cx="12192000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Человек не хочет видеть и принимать происходящее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43901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5560" y="1275308"/>
            <a:ext cx="7935633" cy="51780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18265" y="260648"/>
            <a:ext cx="76901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Человек не хочет видеть и принимать происходящее</a:t>
            </a:r>
            <a:endParaRPr lang="ru-RU" sz="3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E35D67-ABE4-4B0B-9109-DE9C4546837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7528" y="118181"/>
            <a:ext cx="8496944" cy="6621641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0D26867-3BE7-44F2-94E6-35030DC49DBB}"/>
              </a:ext>
            </a:extLst>
          </p:cNvPr>
          <p:cNvSpPr/>
          <p:nvPr/>
        </p:nvSpPr>
        <p:spPr>
          <a:xfrm>
            <a:off x="1524000" y="6273226"/>
            <a:ext cx="9144000" cy="5847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Гитлер решил сделать с Ленинградом?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87489" y="98709"/>
            <a:ext cx="3670626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Дорога жизни</a:t>
            </a:r>
            <a:endParaRPr lang="ru-RU" sz="2000" dirty="0"/>
          </a:p>
        </p:txBody>
      </p:sp>
      <p:pic>
        <p:nvPicPr>
          <p:cNvPr id="5" name="Picture 2" descr="3109898_12_lad_loshadi (548x365, 26Kb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369" y="1003008"/>
            <a:ext cx="5257937" cy="5463895"/>
          </a:xfrm>
          <a:prstGeom prst="rect">
            <a:avLst/>
          </a:prstGeom>
          <a:noFill/>
          <a:ln w="38100">
            <a:solidFill>
              <a:srgbClr val="FFFFC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3109898_doroga_jizni_stih (536x336, 32Kb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84032" y="82682"/>
            <a:ext cx="5400600" cy="6692636"/>
          </a:xfrm>
          <a:prstGeom prst="rect">
            <a:avLst/>
          </a:prstGeom>
          <a:noFill/>
          <a:ln w="38100">
            <a:solidFill>
              <a:srgbClr val="FFFFC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117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15480" y="3717032"/>
            <a:ext cx="45005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Многие в Ленинграде страдали алиментарной дистрофией – истощением на фоне длительного недоедания. Именно дистрофия стала одной из самых главных причин гибели более миллиона горожан.</a:t>
            </a:r>
          </a:p>
        </p:txBody>
      </p:sp>
      <p:pic>
        <p:nvPicPr>
          <p:cNvPr id="37889" name="Picture 1" descr="C:\Users\Кристина\Desktop\Блокада\Дистрофия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960" y="0"/>
            <a:ext cx="5596526" cy="3717032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68D1C56-C19A-40A3-AE9D-89BEBD10765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35998" y="58304"/>
            <a:ext cx="4752528" cy="67413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6960096" y="287075"/>
            <a:ext cx="3857652" cy="646331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Проблема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холода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7176120" y="1196752"/>
            <a:ext cx="385765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Скрипят, скрипят по Невскому полозья,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детских санках, узеньких, смешных, 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кастрюльках воду голубую возят, 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дрова и скарб, умерших и больных…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О.Ф. Берггольц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5" name="Picture 3" descr="C:\Users\Кристина\Desktop\Блокада\буржуйка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1737" y="44623"/>
            <a:ext cx="5912826" cy="681337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176120" y="4876418"/>
            <a:ext cx="45005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Отопления в домах не было, поэтому люди устанавливали печи – буржуйки, которые топили дровами, книгами…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955B170-D7A4-4FFD-B9D7-6BDFC972C5C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188640"/>
            <a:ext cx="11521280" cy="656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408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16193" y="263774"/>
            <a:ext cx="5165847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Слёзы на глазах, когда читаешь историю, рассказанную Марией Васильевной Машковой о мальчике Игоре, которого выгнала из дома мама, т.к. тот потерял свою карточку. А Игорь только и твердил: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«Я маму не осуждаю. Она поступает правильно. Это я виноват, это я потерял свою карточку.»</a:t>
            </a:r>
          </a:p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Голод превращал людей в животных. Происходило разложение человеческого «Я» на мелкие составляющие.  </a:t>
            </a:r>
          </a:p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Конечно, Игорь умер… А сколько их всего умерло от голода, холода,         </a:t>
            </a:r>
          </a:p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бомбёжек?!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D90B28-07EC-4082-8494-CE16F58784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348" y="214784"/>
            <a:ext cx="11737304" cy="6634749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977A15-AF10-495C-92FF-59F9945CD9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376" y="198032"/>
            <a:ext cx="11161240" cy="646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146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63352" y="84772"/>
            <a:ext cx="11665296" cy="707886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Проблема ленинградских детей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6488893" y="1022539"/>
            <a:ext cx="392909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Танин дневник – это боль Ленинграда.</a:t>
            </a:r>
            <a:b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 прочитать его каждому надо.</a:t>
            </a:r>
            <a:b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Словно кричит за страницей страница:</a:t>
            </a:r>
            <a:b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«Вновь не должно это все повториться!»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И. Малышев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5" name="Picture 3" descr="C:\Users\Кристина\Desktop\Блокада\Дневник Тани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938101"/>
            <a:ext cx="4714876" cy="3210661"/>
          </a:xfrm>
          <a:prstGeom prst="rect">
            <a:avLst/>
          </a:prstGeom>
          <a:noFill/>
        </p:spPr>
      </p:pic>
      <p:pic>
        <p:nvPicPr>
          <p:cNvPr id="23556" name="Picture 4" descr="C:\Users\Кристина\Desktop\Блокада\дневник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7528" y="4148761"/>
            <a:ext cx="4079946" cy="2557636"/>
          </a:xfrm>
          <a:prstGeom prst="rect">
            <a:avLst/>
          </a:prstGeom>
          <a:noFill/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87622E1-7F2C-4C0C-886F-4CDC162A8EC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352" y="731102"/>
            <a:ext cx="11665296" cy="5978576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119336" y="91180"/>
            <a:ext cx="11930406" cy="1200329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Проблема непосильного героического труда ленинградцев.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3" name="Picture 3" descr="C:\Users\Кристина\Desktop\Блокада\Вера Тихонова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3432" y="1168398"/>
            <a:ext cx="3963472" cy="5551698"/>
          </a:xfrm>
          <a:prstGeom prst="rect">
            <a:avLst/>
          </a:prstGeom>
          <a:noFill/>
        </p:spPr>
      </p:pic>
      <p:pic>
        <p:nvPicPr>
          <p:cNvPr id="35844" name="Picture 4" descr="C:\Users\Кристина\Desktop\Блокада\труд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99664" y="1304764"/>
            <a:ext cx="6850078" cy="514857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Кристина\Desktop\Блокада\Рябинкин Ю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5472" y="214291"/>
            <a:ext cx="3714776" cy="523040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167438" y="428605"/>
            <a:ext cx="378621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Юра Рябинкин  – способный мальчик, который хорошо учился в школе, интересовался шахматами и на редкость много читал. В своём дневнике он не лукавит, а остаётся честным перед самим собой, жестоко обличает себя на страницах дневника. Это говорит о том, что мальчик совестливый. Разные мысли посещают Юру: 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«Мне – шестнадцать лет, а здоровье у меня, как у шестидесятилетнего старика. Эх, поскорее бы смерть пришла. Как бы так получилось, чтобы мама не была этим сильно удручена».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A24817-B1AF-43C0-AB70-FB166697A7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344" y="78395"/>
            <a:ext cx="11521280" cy="67012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Кристина\Desktop\Блокада\oyjGyULaiYFfSXM2ZATvEWTF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6977" y="1500174"/>
            <a:ext cx="6867525" cy="45148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809852" y="285729"/>
            <a:ext cx="6000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Страницы дневника Юры Рябинкина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410BEF-BD07-49E5-B780-08C3DBB3D97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428" y="235146"/>
            <a:ext cx="11421204" cy="6506222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Кристина\Desktop\1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  <p:pic>
        <p:nvPicPr>
          <p:cNvPr id="2050" name="Picture 2" descr="C:\Users\Кристина\Desktop\Блокада\Рябинкин Юра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5902" y="0"/>
            <a:ext cx="1522099" cy="2143116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524000" y="1"/>
            <a:ext cx="4357686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 декабря 1941 года Юра Рябинкин словно подводит итог своей короткой жизни: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«А ведь что со мной было? Ел кота, воровал ложкой из котелков Анфисы Николаевны, утаскивал лишнюю кроху у мамы и Иры, обманывал порой их, замерзал в бесконечных очередях, ругался и дрался у дверей магазинов за право пойти и получить 100 г. масла… Я зарастал грязью, разводил кучу вшей, у меня не хватало энергии от истощения, чтобы встать со стула, – это была для меня такая огромная тяжесть! 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67438" y="1"/>
            <a:ext cx="328614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Непрерывная бомбежка и обстрелы, дежурства на школьных чердаках, споры и сцены дома с дележом продуктов… Я осознал цену хлебной крошки, которые подбирал пальцем по столу, и я понял, хотя, быть может, и не до конца, свой грубый эгоистичный характер. «Горбатого одна могила исправит» – говорит пословица. Неужели я не исправлю своего характера?»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024C5C3-944A-4C95-8126-DD5553F06AC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361" y="115056"/>
            <a:ext cx="11593288" cy="66226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095737" y="214290"/>
            <a:ext cx="17972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ПАМЯТЬ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641892" y="505265"/>
            <a:ext cx="4214842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Наша первостепенная задача – сохранить память о тех трагических днях. Сделать так, чтобы не оборвалась эта тонкая, связующая нить поколений. Мы живы только благодаря подвигу многонационального советского народа. И когда Алесь Адамович и Даниил Гранин вопрошают: «А надо ли бередить это всё? Давно ведь было…», мы должны смело заявить: «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Надо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». 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5" name="Picture 3" descr="C:\Users\Кристина\Desktop\Блокада\блокада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5186" y="4059371"/>
            <a:ext cx="3635896" cy="2726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6" name="Picture 4" descr="C:\Users\Кристина\Desktop\Блокада\ленинград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4567" y="71707"/>
            <a:ext cx="3706597" cy="3502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8" name="Picture 6" descr="C:\Users\Кристина\Desktop\Блокада\эвакуаци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1033" y="3574449"/>
            <a:ext cx="5537663" cy="3211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07568" y="214291"/>
            <a:ext cx="6912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Ленинградская походка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454" y="68975"/>
            <a:ext cx="11555186" cy="66081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63352" y="582068"/>
            <a:ext cx="11809312" cy="5693866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Используемые источники: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Алесь Адамович, Даниил Гранин. Блокадная книга [Электронный ресурс]. - Режим доступа:  </a:t>
            </a: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http://www.e-reading.club/book.php?book=16317</a:t>
            </a:r>
            <a:endParaRPr lang="ru-RU" sz="24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Адамович А.М.: Биография [Электронный ресурс]. - Режим доступа: </a:t>
            </a: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http://www.litra.ru/biography/get/biid/00156861222707505556/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Гранин Даниил История создания «Блокадной книги» [Электронный ресурс]. - Режим доступа: </a:t>
            </a: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http://magazines.russ.ru/druzhba/2002/11/gran.html</a:t>
            </a:r>
            <a:endParaRPr lang="ru-RU" sz="24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Даниил Александрович Гранин: Биография. [Электронный ресурс]. - Режим </a:t>
            </a:r>
            <a:r>
              <a:rPr lang="ru-RU" sz="2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доступа:</a:t>
            </a:r>
            <a:r>
              <a:rPr lang="ru-RU" sz="2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5"/>
              </a:rPr>
              <a:t>http</a:t>
            </a: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5"/>
              </a:rPr>
              <a:t>://</a:t>
            </a:r>
            <a:r>
              <a:rPr lang="ru-RU" sz="2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5"/>
              </a:rPr>
              <a:t>www.epwr.ru</a:t>
            </a: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5"/>
              </a:rPr>
              <a:t>/</a:t>
            </a:r>
            <a:r>
              <a:rPr lang="ru-RU" sz="2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5"/>
              </a:rPr>
              <a:t>quotauthor</a:t>
            </a: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5"/>
              </a:rPr>
              <a:t>/197/</a:t>
            </a:r>
            <a:endParaRPr lang="ru-RU" sz="24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1521</TotalTime>
  <Words>1272</Words>
  <Application>Microsoft Office PowerPoint</Application>
  <PresentationFormat>Широкоэкранный</PresentationFormat>
  <Paragraphs>70</Paragraphs>
  <Slides>24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Кристина</dc:creator>
  <cp:lastModifiedBy>agerberg63@gmail.com</cp:lastModifiedBy>
  <cp:revision>214</cp:revision>
  <dcterms:created xsi:type="dcterms:W3CDTF">2016-06-28T06:15:10Z</dcterms:created>
  <dcterms:modified xsi:type="dcterms:W3CDTF">2024-03-01T11:45:38Z</dcterms:modified>
</cp:coreProperties>
</file>